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core.xml" ContentType="application/vnd.openxmlformats-package.core-properties+xml"/>
  <Override PartName="/ppt/media/image1.jpg" ContentType="image/jpg"/>
  <Override PartName="/ppt/media/image10.jpg" ContentType="image/jpg"/>
  <Override PartName="/ppt/media/image11.jpg" ContentType="image/jpg"/>
  <Override PartName="/ppt/media/image12.jpg" ContentType="image/jpg"/>
  <Override PartName="/ppt/media/image13.jpg" ContentType="image/jpg"/>
  <Override PartName="/ppt/media/image14.jpg" ContentType="image/jpg"/>
  <Override PartName="/ppt/media/image15.jpg" ContentType="image/jpg"/>
  <Override PartName="/ppt/media/image16.jpg" ContentType="image/jpg"/>
  <Override PartName="/ppt/media/image17.jpg" ContentType="image/jpg"/>
  <Override PartName="/ppt/media/image18.jpg" ContentType="image/jpg"/>
  <Override PartName="/ppt/media/image19.jpg" ContentType="image/jpg"/>
  <Override PartName="/ppt/media/image2.jpg" ContentType="image/jpg"/>
  <Override PartName="/ppt/media/image3.jpg" ContentType="image/jpg"/>
  <Override PartName="/ppt/media/image4.jpg" ContentType="image/jpg"/>
  <Override PartName="/ppt/media/image5.jpg" ContentType="image/jpg"/>
  <Override PartName="/ppt/media/image6.jpg" ContentType="image/jpg"/>
  <Override PartName="/ppt/media/image7.jpg" ContentType="image/jpg"/>
  <Override PartName="/ppt/media/image8.jpg" ContentType="image/jpg"/>
  <Override PartName="/ppt/media/image9.jpg" ContentType="image/jp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heme/theme.xml" ContentType="application/vnd.openxmlformats-officedocument.theme+xml"/>
</Types>
</file>

<file path=_rels/.rels><Relationships xmlns="http://schemas.openxmlformats.org/package/2006/relationships"><Relationship Id="dpId" Type="http://schemas.openxmlformats.org/package/2006/relationships/metadata/core-properties" Target="docProps/core.xml"/><Relationship Id="pId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sldMasterIdLst>
    <p:sldMasterId id="2147483648" r:id="msId"/>
  </p:sldMasterIdLst>
  <p:sldIdLst>
    <p:sldId id="256" r:id="sId1"/>
    <p:sldId id="257" r:id="sId2"/>
    <p:sldId id="258" r:id="sId3"/>
    <p:sldId id="259" r:id="sId4"/>
    <p:sldId id="260" r:id="sId5"/>
    <p:sldId id="261" r:id="sId6"/>
    <p:sldId id="262" r:id="sId7"/>
    <p:sldId id="263" r:id="sId8"/>
    <p:sldId id="264" r:id="sId9"/>
    <p:sldId id="265" r:id="sId10"/>
  </p:sldIdLst>
  <p:sldSz cx="12192000" cy="6858000"/>
  <p:notesSz cx="6858000" cy="9144000"/>
  <p:defaultTextStyle/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/>
</file>

<file path=ppt/_rels/presentation.xml.rels><Relationships xmlns="http://schemas.openxmlformats.org/package/2006/relationships"><Relationship Id="propsId" Type="http://schemas.openxmlformats.org/officeDocument/2006/relationships/presProps" Target="presProps.xml"/><Relationship Id="msId" Type="http://schemas.openxmlformats.org/officeDocument/2006/relationships/slideMaster" Target="slideMasters/slideMaster.xml"/><Relationship Id="tId" Type="http://schemas.openxmlformats.org/officeDocument/2006/relationships/theme" Target="theme/theme.xml"/><Relationship Id="sId1" Type="http://schemas.openxmlformats.org/officeDocument/2006/relationships/slide" Target="slides/slide1.xml"/><Relationship Id="sId2" Type="http://schemas.openxmlformats.org/officeDocument/2006/relationships/slide" Target="slides/slide2.xml"/><Relationship Id="sId3" Type="http://schemas.openxmlformats.org/officeDocument/2006/relationships/slide" Target="slides/slide3.xml"/><Relationship Id="sId4" Type="http://schemas.openxmlformats.org/officeDocument/2006/relationships/slide" Target="slides/slide4.xml"/><Relationship Id="sId5" Type="http://schemas.openxmlformats.org/officeDocument/2006/relationships/slide" Target="slides/slide5.xml"/><Relationship Id="sId6" Type="http://schemas.openxmlformats.org/officeDocument/2006/relationships/slide" Target="slides/slide6.xml"/><Relationship Id="sId7" Type="http://schemas.openxmlformats.org/officeDocument/2006/relationships/slide" Target="slides/slide7.xml"/><Relationship Id="sId8" Type="http://schemas.openxmlformats.org/officeDocument/2006/relationships/slide" Target="slides/slide8.xml"/><Relationship Id="sId9" Type="http://schemas.openxmlformats.org/officeDocument/2006/relationships/slide" Target="slides/slide9.xml"/><Relationship Id="sId10" Type="http://schemas.openxmlformats.org/officeDocument/2006/relationships/slide" Target="slides/slide10.xml"/></Relationships>
</file>

<file path=ppt/slideLayouts/_rels/slideLayout1.xml.rels><Relationships xmlns="http://schemas.openxmlformats.org/package/2006/relationships"><Relationship Id="msId" Type="http://schemas.openxmlformats.org/officeDocument/2006/relationships/slideMaster" Target="../slideMasters/slideMaster.xml"/></Relationships>
</file>

<file path=ppt/slideLayouts/_rels/slideLayout10.xml.rels><Relationships xmlns="http://schemas.openxmlformats.org/package/2006/relationships"><Relationship Id="msId" Type="http://schemas.openxmlformats.org/officeDocument/2006/relationships/slideMaster" Target="../slideMasters/slideMaster.xml"/></Relationships>
</file>

<file path=ppt/slideLayouts/_rels/slideLayout2.xml.rels><Relationships xmlns="http://schemas.openxmlformats.org/package/2006/relationships"><Relationship Id="msId" Type="http://schemas.openxmlformats.org/officeDocument/2006/relationships/slideMaster" Target="../slideMasters/slideMaster.xml"/></Relationships>
</file>

<file path=ppt/slideLayouts/_rels/slideLayout3.xml.rels><Relationships xmlns="http://schemas.openxmlformats.org/package/2006/relationships"><Relationship Id="msId" Type="http://schemas.openxmlformats.org/officeDocument/2006/relationships/slideMaster" Target="../slideMasters/slideMaster.xml"/></Relationships>
</file>

<file path=ppt/slideLayouts/_rels/slideLayout4.xml.rels><Relationships xmlns="http://schemas.openxmlformats.org/package/2006/relationships"><Relationship Id="msId" Type="http://schemas.openxmlformats.org/officeDocument/2006/relationships/slideMaster" Target="../slideMasters/slideMaster.xml"/></Relationships>
</file>

<file path=ppt/slideLayouts/_rels/slideLayout5.xml.rels><Relationships xmlns="http://schemas.openxmlformats.org/package/2006/relationships"><Relationship Id="msId" Type="http://schemas.openxmlformats.org/officeDocument/2006/relationships/slideMaster" Target="../slideMasters/slideMaster.xml"/></Relationships>
</file>

<file path=ppt/slideLayouts/_rels/slideLayout6.xml.rels><Relationships xmlns="http://schemas.openxmlformats.org/package/2006/relationships"><Relationship Id="msId" Type="http://schemas.openxmlformats.org/officeDocument/2006/relationships/slideMaster" Target="../slideMasters/slideMaster.xml"/></Relationships>
</file>

<file path=ppt/slideLayouts/_rels/slideLayout7.xml.rels><Relationships xmlns="http://schemas.openxmlformats.org/package/2006/relationships"><Relationship Id="msId" Type="http://schemas.openxmlformats.org/officeDocument/2006/relationships/slideMaster" Target="../slideMasters/slideMaster.xml"/></Relationships>
</file>

<file path=ppt/slideLayouts/_rels/slideLayout8.xml.rels><Relationships xmlns="http://schemas.openxmlformats.org/package/2006/relationships"><Relationship Id="msId" Type="http://schemas.openxmlformats.org/officeDocument/2006/relationships/slideMaster" Target="../slideMasters/slideMaster.xml"/></Relationships>
</file>

<file path=ppt/slideLayouts/_rels/slideLayout9.xml.rels><Relationships xmlns="http://schemas.openxmlformats.org/package/2006/relationships"><Relationship Id="msId" Type="http://schemas.openxmlformats.org/officeDocument/2006/relationships/slideMaster" Target="../slideMasters/slideMaster.xml"/></Relationships>
</file>

<file path=ppt/slideLayouts/slideLayout1.xml><?xml version="1.0" encoding="utf-8"?>
<p:sldLayout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"/>
          <p:cNvSpPr/>
          <p:nvPr>
            <p:ph type="body" idx="10"/>
          </p:nvPr>
        </p:nvSpPr>
        <p:spPr>
          <a:xfrm>
            <a:off x="2266950" y="4095115"/>
            <a:ext cx="7683500" cy="11410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0170" rIns="0" bIns="0" anchor="t"/>
          <a:lstStyle/>
          <a:p>
            <a:pPr marL="0" marR="0" indent="0" algn="ctr">
              <a:lnSpc>
                <a:spcPts val="6300"/>
              </a:lnSpc>
              <a:spcAft>
                <a:spcPts val="1880"/>
              </a:spcAft>
            </a:pPr>
            <a:r>
              <a:rPr lang="en-US" sz="6150" spc="-175">
                <a:solidFill>
                  <a:srgbClr val="FFFFFF"/>
                </a:solidFill>
                <a:latin typeface="Calibri Light" pitchFamily="2" panose="02020603050405020304"/>
              </a:rPr>
              <a:t>MAPA Compliance Forum </a:t>
            </a:r>
          </a:p>
        </p:txBody>
      </p:sp>
      <p:sp>
        <p:nvSpPr>
          <p:cNvPr id="5" name=""/>
          <p:cNvSpPr/>
          <p:nvPr>
            <p:ph type="body" idx="10"/>
          </p:nvPr>
        </p:nvSpPr>
        <p:spPr>
          <a:xfrm>
            <a:off x="2266950" y="5236210"/>
            <a:ext cx="7683500" cy="8724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6675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en-US" sz="2700" spc="-140">
                <a:solidFill>
                  <a:srgbClr val="FFFFFF"/>
                </a:solidFill>
                <a:latin typeface="Calibri" pitchFamily="2" panose="02020603050405020304"/>
              </a:rPr>
              <a:t>CMS/MAPA “Getting to Know the Plans” </a:t>
            </a:r>
          </a:p>
          <a:p>
            <a:pPr marL="0" marR="0" indent="0" algn="ctr">
              <a:lnSpc>
                <a:spcPts val="2500"/>
              </a:lnSpc>
              <a:spcBef>
                <a:spcPts val="1105"/>
              </a:spcBef>
              <a:spcAft>
                <a:spcPts val="245"/>
              </a:spcAft>
            </a:pPr>
            <a:r>
              <a:rPr lang="en-US" sz="2700" spc="-160">
                <a:solidFill>
                  <a:srgbClr val="FFFFFF"/>
                </a:solidFill>
                <a:latin typeface="Calibri" pitchFamily="2" panose="02020603050405020304"/>
              </a:rPr>
              <a:t>December 11, 2019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"/>
          <p:cNvSpPr/>
          <p:nvPr>
            <p:ph type="body" idx="10"/>
          </p:nvPr>
        </p:nvSpPr>
        <p:spPr>
          <a:xfrm>
            <a:off x="734695" y="742950"/>
            <a:ext cx="6589395" cy="5892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4130" rIns="0" bIns="0" anchor="t"/>
          <a:lstStyle/>
          <a:p>
            <a:pPr marL="0" marR="0" indent="0" algn="l">
              <a:lnSpc>
                <a:spcPts val="2200"/>
              </a:lnSpc>
              <a:spcAft>
                <a:spcPts val="0"/>
              </a:spcAft>
            </a:pPr>
            <a:r>
              <a:rPr lang="en-US" sz="1950" b="1" i="1" spc="5">
                <a:solidFill>
                  <a:srgbClr val="203864"/>
                </a:solidFill>
                <a:latin typeface="Calibri" pitchFamily="2" panose="02020603050405020304"/>
              </a:rPr>
              <a:t>Recommendation #4 </a:t>
            </a:r>
            <a:r>
              <a:rPr lang="en-US" sz="1950" b="1" spc="5">
                <a:solidFill>
                  <a:srgbClr val="203864"/>
                </a:solidFill>
                <a:latin typeface="Calibri" pitchFamily="2" panose="02020603050405020304"/>
              </a:rPr>
              <a:t>– Regulatory audits should not be used to </a:t>
            </a:r>
          </a:p>
          <a:p>
            <a:pPr marL="0" marR="0" indent="0" algn="l">
              <a:lnSpc>
                <a:spcPts val="2000"/>
              </a:lnSpc>
              <a:spcBef>
                <a:spcPts val="210"/>
              </a:spcBef>
              <a:spcAft>
                <a:spcPts val="0"/>
              </a:spcAft>
            </a:pPr>
            <a:r>
              <a:rPr lang="en-US" sz="1950" b="1" spc="10">
                <a:solidFill>
                  <a:srgbClr val="203864"/>
                </a:solidFill>
                <a:latin typeface="Calibri" pitchFamily="2" panose="02020603050405020304"/>
              </a:rPr>
              <a:t>establish new regulatory standards. </a:t>
            </a:r>
          </a:p>
        </p:txBody>
      </p:sp>
      <p:sp>
        <p:nvSpPr>
          <p:cNvPr id="6" name=""/>
          <p:cNvSpPr/>
          <p:nvPr>
            <p:ph type="body" idx="10"/>
          </p:nvPr>
        </p:nvSpPr>
        <p:spPr>
          <a:xfrm>
            <a:off x="746760" y="2355215"/>
            <a:ext cx="2145665" cy="3390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8575" rIns="0" bIns="0" anchor="t"/>
          <a:lstStyle/>
          <a:p>
            <a:pPr marL="0" marR="0" indent="0" algn="l">
              <a:lnSpc>
                <a:spcPts val="2400"/>
              </a:lnSpc>
              <a:spcAft>
                <a:spcPts val="0"/>
              </a:spcAft>
            </a:pPr>
            <a:r>
              <a:rPr lang="en-US" sz="2350" b="1" spc="-35">
                <a:solidFill>
                  <a:srgbClr val="203864"/>
                </a:solidFill>
                <a:latin typeface="Calibri" pitchFamily="2" panose="02020603050405020304"/>
              </a:rPr>
              <a:t>Panel Discussion: </a:t>
            </a:r>
          </a:p>
        </p:txBody>
      </p:sp>
      <p:sp>
        <p:nvSpPr>
          <p:cNvPr id="7" name=""/>
          <p:cNvSpPr/>
          <p:nvPr>
            <p:ph type="body" idx="10"/>
          </p:nvPr>
        </p:nvSpPr>
        <p:spPr>
          <a:xfrm>
            <a:off x="753110" y="2909570"/>
            <a:ext cx="6431280" cy="14363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970" rIns="0" bIns="0" anchor="t">
            <a:normAutofit fontScale="85000"/>
          </a:bodyPr>
          <a:lstStyle/>
          <a:p>
            <a:pPr marL="0" marR="0" indent="0" algn="just">
              <a:lnSpc>
                <a:spcPts val="2700"/>
              </a:lnSpc>
              <a:spcAft>
                <a:spcPts val="0"/>
              </a:spcAft>
            </a:pPr>
            <a:r>
              <a:rPr lang="en-US" sz="2350" spc="20">
                <a:solidFill>
                  <a:srgbClr val="203864"/>
                </a:solidFill>
                <a:latin typeface="Wingdings" pitchFamily="2" panose="02020603050405020304"/>
              </a:rPr>
              <a:t>Ø</a:t>
            </a:r>
            <a:r>
              <a:rPr lang="en-US" sz="2350" b="1" spc="20">
                <a:solidFill>
                  <a:srgbClr val="203864"/>
                </a:solidFill>
                <a:latin typeface="Calibri" pitchFamily="2" panose="02020603050405020304"/>
              </a:rPr>
              <a:t> Describe a CMS regulatory audit experience in </a:t>
            </a:r>
          </a:p>
          <a:p>
            <a:pPr marL="320040" marR="0" indent="0" algn="just">
              <a:lnSpc>
                <a:spcPts val="24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350" b="1" spc="15">
                <a:solidFill>
                  <a:srgbClr val="203864"/>
                </a:solidFill>
                <a:latin typeface="Calibri" pitchFamily="2" panose="02020603050405020304"/>
              </a:rPr>
              <a:t>which your plan was held to a regulatory </a:t>
            </a:r>
          </a:p>
          <a:p>
            <a:pPr marL="320040" marR="0" indent="0" algn="just">
              <a:lnSpc>
                <a:spcPts val="2400"/>
              </a:lnSpc>
              <a:spcBef>
                <a:spcPts val="460"/>
              </a:spcBef>
              <a:spcAft>
                <a:spcPts val="0"/>
              </a:spcAft>
            </a:pPr>
            <a:r>
              <a:rPr lang="en-US" sz="2350" b="1" spc="0">
                <a:solidFill>
                  <a:srgbClr val="203864"/>
                </a:solidFill>
                <a:latin typeface="Calibri" pitchFamily="2" panose="02020603050405020304"/>
              </a:rPr>
              <a:t>standard that went beyond the then-established </a:t>
            </a:r>
          </a:p>
          <a:p>
            <a:pPr marL="320040" marR="0" indent="0" algn="just">
              <a:lnSpc>
                <a:spcPts val="2400"/>
              </a:lnSpc>
              <a:spcBef>
                <a:spcPts val="455"/>
              </a:spcBef>
              <a:spcAft>
                <a:spcPts val="0"/>
              </a:spcAft>
            </a:pPr>
            <a:r>
              <a:rPr lang="en-US" sz="2350" b="1" spc="5">
                <a:solidFill>
                  <a:srgbClr val="203864"/>
                </a:solidFill>
                <a:latin typeface="Calibri" pitchFamily="2" panose="02020603050405020304"/>
              </a:rPr>
              <a:t>written standard.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"/>
          <p:cNvSpPr/>
          <p:nvPr>
            <p:ph type="body" idx="10"/>
          </p:nvPr>
        </p:nvSpPr>
        <p:spPr>
          <a:xfrm>
            <a:off x="1560830" y="864870"/>
            <a:ext cx="2139315" cy="4267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6195" rIns="0" bIns="0" anchor="t"/>
          <a:lstStyle/>
          <a:p>
            <a:pPr marL="0" marR="0" indent="0" algn="l">
              <a:lnSpc>
                <a:spcPts val="3100"/>
              </a:lnSpc>
              <a:spcAft>
                <a:spcPts val="0"/>
              </a:spcAft>
            </a:pPr>
            <a:r>
              <a:rPr lang="en-US" sz="2750" spc="-40">
                <a:solidFill>
                  <a:srgbClr val="000000"/>
                </a:solidFill>
                <a:latin typeface="Calibri" pitchFamily="2" panose="02020603050405020304"/>
              </a:rPr>
              <a:t>WHO ARE WE? </a:t>
            </a:r>
          </a:p>
        </p:txBody>
      </p:sp>
      <p:sp>
        <p:nvSpPr>
          <p:cNvPr id="6" name=""/>
          <p:cNvSpPr/>
          <p:nvPr>
            <p:ph type="body" idx="10"/>
          </p:nvPr>
        </p:nvSpPr>
        <p:spPr>
          <a:xfrm>
            <a:off x="2560320" y="1912620"/>
            <a:ext cx="3733800" cy="2597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0" rIns="0" bIns="0" anchor="t"/>
          <a:lstStyle/>
          <a:p>
            <a:pPr marL="0" marR="0" indent="0" algn="l">
              <a:lnSpc>
                <a:spcPts val="1800"/>
              </a:lnSpc>
              <a:spcAft>
                <a:spcPts val="0"/>
              </a:spcAft>
            </a:pPr>
            <a:r>
              <a:rPr lang="en-US" sz="1800" spc="-15">
                <a:solidFill>
                  <a:srgbClr val="000000"/>
                </a:solidFill>
                <a:latin typeface="Calibri" pitchFamily="2" panose="02020603050405020304"/>
              </a:rPr>
              <a:t>Founders: Gail McGrath and David Main </a:t>
            </a:r>
          </a:p>
        </p:txBody>
      </p:sp>
      <p:sp>
        <p:nvSpPr>
          <p:cNvPr id="7" name=""/>
          <p:cNvSpPr/>
          <p:nvPr>
            <p:ph type="body" idx="10"/>
          </p:nvPr>
        </p:nvSpPr>
        <p:spPr>
          <a:xfrm>
            <a:off x="3910330" y="2257425"/>
            <a:ext cx="1045845" cy="2597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0" rIns="0" bIns="0" anchor="t"/>
          <a:lstStyle/>
          <a:p>
            <a:pPr marL="0" marR="0" indent="0" algn="l">
              <a:lnSpc>
                <a:spcPts val="1800"/>
              </a:lnSpc>
              <a:spcAft>
                <a:spcPts val="0"/>
              </a:spcAft>
            </a:pPr>
            <a:r>
              <a:rPr lang="en-US" sz="1800" spc="-40">
                <a:solidFill>
                  <a:srgbClr val="000000"/>
                </a:solidFill>
                <a:latin typeface="Calibri" pitchFamily="2" panose="02020603050405020304"/>
              </a:rPr>
              <a:t>Date: 2016 </a:t>
            </a:r>
          </a:p>
        </p:txBody>
      </p:sp>
      <p:sp>
        <p:nvSpPr>
          <p:cNvPr id="8" name=""/>
          <p:cNvSpPr/>
          <p:nvPr>
            <p:ph type="body" idx="10"/>
          </p:nvPr>
        </p:nvSpPr>
        <p:spPr>
          <a:xfrm>
            <a:off x="2508250" y="3025140"/>
            <a:ext cx="3843655" cy="5041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0" rIns="0" bIns="0" anchor="t"/>
          <a:lstStyle/>
          <a:p>
            <a:pPr marL="0" marR="0" indent="0" algn="l">
              <a:lnSpc>
                <a:spcPts val="1900"/>
              </a:lnSpc>
              <a:spcAft>
                <a:spcPts val="0"/>
              </a:spcAft>
            </a:pPr>
            <a:r>
              <a:rPr lang="en-US" sz="1800" spc="-15">
                <a:solidFill>
                  <a:srgbClr val="000000"/>
                </a:solidFill>
                <a:latin typeface="Calibri" pitchFamily="2" panose="02020603050405020304"/>
              </a:rPr>
              <a:t>Name: Medicare Advantage Plan Alliance </a:t>
            </a:r>
          </a:p>
          <a:p>
            <a:pPr marL="0" marR="0" indent="0" algn="l">
              <a:lnSpc>
                <a:spcPts val="1800"/>
              </a:lnSpc>
              <a:spcBef>
                <a:spcPts val="45"/>
              </a:spcBef>
              <a:spcAft>
                <a:spcPts val="0"/>
              </a:spcAft>
            </a:pPr>
            <a:r>
              <a:rPr lang="en-US" sz="1800" spc="-20">
                <a:solidFill>
                  <a:srgbClr val="000000"/>
                </a:solidFill>
                <a:latin typeface="Calibri" pitchFamily="2" panose="02020603050405020304"/>
              </a:rPr>
              <a:t>(MAPA) DBA as MAPA Compliance Forum </a:t>
            </a:r>
          </a:p>
        </p:txBody>
      </p:sp>
      <p:sp>
        <p:nvSpPr>
          <p:cNvPr id="9" name=""/>
          <p:cNvSpPr/>
          <p:nvPr>
            <p:ph type="body" idx="10"/>
          </p:nvPr>
        </p:nvSpPr>
        <p:spPr>
          <a:xfrm>
            <a:off x="2450465" y="3890645"/>
            <a:ext cx="3956685" cy="9982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0" rIns="0" bIns="0" anchor="t"/>
          <a:lstStyle/>
          <a:p>
            <a:pPr marL="0" marR="0" indent="0" algn="ctr">
              <a:lnSpc>
                <a:spcPts val="1900"/>
              </a:lnSpc>
              <a:spcAft>
                <a:spcPts val="0"/>
              </a:spcAft>
            </a:pPr>
            <a:r>
              <a:rPr lang="en-US" sz="1800" spc="-5">
                <a:solidFill>
                  <a:srgbClr val="000000"/>
                </a:solidFill>
                <a:latin typeface="Calibri" pitchFamily="2" panose="02020603050405020304"/>
              </a:rPr>
              <a:t>Structure: Plan driven 501(c)(6) non-profit </a:t>
            </a:r>
          </a:p>
          <a:p>
            <a:pPr marL="0" marR="0" indent="0" algn="ctr">
              <a:lnSpc>
                <a:spcPts val="1900"/>
              </a:lnSpc>
              <a:spcBef>
                <a:spcPts val="45"/>
              </a:spcBef>
              <a:spcAft>
                <a:spcPts val="0"/>
              </a:spcAft>
            </a:pPr>
            <a:r>
              <a:rPr lang="en-US" sz="1800" spc="0">
                <a:solidFill>
                  <a:srgbClr val="000000"/>
                </a:solidFill>
                <a:latin typeface="Calibri" pitchFamily="2" panose="02020603050405020304"/>
              </a:rPr>
              <a:t>organization governed by a board of </a:t>
            </a:r>
          </a:p>
          <a:p>
            <a:pPr marL="0" marR="0" indent="0" algn="ctr">
              <a:lnSpc>
                <a:spcPts val="1900"/>
              </a:lnSpc>
              <a:spcBef>
                <a:spcPts val="140"/>
              </a:spcBef>
              <a:spcAft>
                <a:spcPts val="0"/>
              </a:spcAft>
            </a:pPr>
            <a:r>
              <a:rPr lang="en-US" sz="1800" spc="0">
                <a:solidFill>
                  <a:srgbClr val="000000"/>
                </a:solidFill>
                <a:latin typeface="Calibri" pitchFamily="2" panose="02020603050405020304"/>
              </a:rPr>
              <a:t>directors and officers and funded by </a:t>
            </a:r>
          </a:p>
          <a:p>
            <a:pPr marL="0" marR="0" indent="0" algn="ctr">
              <a:lnSpc>
                <a:spcPts val="1800"/>
              </a:lnSpc>
              <a:spcBef>
                <a:spcPts val="45"/>
              </a:spcBef>
              <a:spcAft>
                <a:spcPts val="0"/>
              </a:spcAft>
            </a:pPr>
            <a:r>
              <a:rPr lang="en-US" sz="1800" spc="-10">
                <a:solidFill>
                  <a:srgbClr val="000000"/>
                </a:solidFill>
                <a:latin typeface="Calibri" pitchFamily="2" panose="02020603050405020304"/>
              </a:rPr>
              <a:t>membership dues. </a:t>
            </a:r>
          </a:p>
        </p:txBody>
      </p:sp>
      <p:sp>
        <p:nvSpPr>
          <p:cNvPr id="10" name=""/>
          <p:cNvSpPr/>
          <p:nvPr>
            <p:ph type="body" idx="10"/>
          </p:nvPr>
        </p:nvSpPr>
        <p:spPr>
          <a:xfrm>
            <a:off x="2679065" y="5238115"/>
            <a:ext cx="3496310" cy="7537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0" rIns="0" bIns="0" anchor="t"/>
          <a:lstStyle/>
          <a:p>
            <a:pPr marL="0" marR="0" indent="0" algn="ctr">
              <a:lnSpc>
                <a:spcPts val="1900"/>
              </a:lnSpc>
              <a:spcAft>
                <a:spcPts val="0"/>
              </a:spcAft>
            </a:pPr>
            <a:r>
              <a:rPr lang="en-US" sz="1800" spc="0">
                <a:solidFill>
                  <a:srgbClr val="000000"/>
                </a:solidFill>
                <a:latin typeface="Calibri" pitchFamily="2" panose="02020603050405020304"/>
              </a:rPr>
              <a:t>Purpose: To advance regulatory </a:t>
            </a:r>
          </a:p>
          <a:p>
            <a:pPr marL="0" marR="0" indent="0" algn="l">
              <a:lnSpc>
                <a:spcPts val="1900"/>
              </a:lnSpc>
              <a:spcBef>
                <a:spcPts val="45"/>
              </a:spcBef>
              <a:spcAft>
                <a:spcPts val="0"/>
              </a:spcAft>
            </a:pPr>
            <a:r>
              <a:rPr lang="en-US" sz="1800" spc="-15">
                <a:solidFill>
                  <a:srgbClr val="000000"/>
                </a:solidFill>
                <a:latin typeface="Calibri" pitchFamily="2" panose="02020603050405020304"/>
              </a:rPr>
              <a:t>compliance in a collaborative manner </a:t>
            </a:r>
          </a:p>
          <a:p>
            <a:pPr marL="0" marR="0" indent="0" algn="l">
              <a:lnSpc>
                <a:spcPts val="1800"/>
              </a:lnSpc>
              <a:spcBef>
                <a:spcPts val="145"/>
              </a:spcBef>
              <a:spcAft>
                <a:spcPts val="0"/>
              </a:spcAft>
            </a:pPr>
            <a:r>
              <a:rPr lang="en-US" sz="1800" spc="-25">
                <a:solidFill>
                  <a:srgbClr val="000000"/>
                </a:solidFill>
                <a:latin typeface="Calibri" pitchFamily="2" panose="02020603050405020304"/>
              </a:rPr>
              <a:t>between CMS and member MA Plans.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"/>
          <p:cNvSpPr/>
          <p:nvPr>
            <p:ph type="body" idx="10"/>
          </p:nvPr>
        </p:nvSpPr>
        <p:spPr>
          <a:xfrm>
            <a:off x="981710" y="1021080"/>
            <a:ext cx="4279900" cy="1106170"/>
          </a:xfrm>
          <a:prstGeom prst="rect">
            <a:avLst/>
          </a:prstGeom>
          <a:solidFill>
            <a:srgbClr val="FFFFFF"/>
          </a:solidFill>
          <a:ln w="12065" cmpd="sng">
            <a:solidFill>
              <a:srgbClr val="E7AE00"/>
            </a:solidFill>
            <a:prstDash val="solid"/>
          </a:ln>
        </p:spPr>
        <p:txBody>
          <a:bodyPr vert="horz" lIns="0" tIns="164465" rIns="0" bIns="0" anchor="t"/>
          <a:lstStyle/>
          <a:p>
            <a:pPr marL="137160" marR="0" indent="0" algn="l">
              <a:lnSpc>
                <a:spcPts val="1900"/>
              </a:lnSpc>
              <a:spcAft>
                <a:spcPts val="0"/>
              </a:spcAft>
            </a:pPr>
            <a:r>
              <a:rPr lang="en-US" sz="1800" spc="-5">
                <a:solidFill>
                  <a:srgbClr val="000000"/>
                </a:solidFill>
                <a:latin typeface="Calibri" pitchFamily="2" panose="02020603050405020304"/>
              </a:rPr>
              <a:t>MA plans have had difficulty understanding </a:t>
            </a:r>
          </a:p>
          <a:p>
            <a:pPr marL="548640" marR="0" indent="0" algn="l">
              <a:lnSpc>
                <a:spcPts val="1900"/>
              </a:lnSpc>
              <a:spcBef>
                <a:spcPts val="165"/>
              </a:spcBef>
              <a:spcAft>
                <a:spcPts val="0"/>
              </a:spcAft>
            </a:pPr>
            <a:r>
              <a:rPr lang="en-US" sz="1800" spc="-5">
                <a:solidFill>
                  <a:srgbClr val="000000"/>
                </a:solidFill>
                <a:latin typeface="Calibri" pitchFamily="2" panose="02020603050405020304"/>
              </a:rPr>
              <a:t>and complying with CMS rules and </a:t>
            </a:r>
          </a:p>
          <a:p>
            <a:pPr marL="274320" marR="0" indent="0" algn="l">
              <a:lnSpc>
                <a:spcPts val="1900"/>
              </a:lnSpc>
              <a:spcBef>
                <a:spcPts val="45"/>
              </a:spcBef>
              <a:spcAft>
                <a:spcPts val="1390"/>
              </a:spcAft>
            </a:pPr>
            <a:r>
              <a:rPr lang="en-US" sz="1800" spc="-5">
                <a:solidFill>
                  <a:srgbClr val="000000"/>
                </a:solidFill>
                <a:latin typeface="Calibri" pitchFamily="2" panose="02020603050405020304"/>
              </a:rPr>
              <a:t>regulations since the inception of Part C. </a:t>
            </a:r>
          </a:p>
        </p:txBody>
      </p:sp>
      <p:sp>
        <p:nvSpPr>
          <p:cNvPr id="9" name=""/>
          <p:cNvSpPr/>
          <p:nvPr>
            <p:ph type="body" idx="10"/>
          </p:nvPr>
        </p:nvSpPr>
        <p:spPr>
          <a:xfrm>
            <a:off x="6903720" y="1195070"/>
            <a:ext cx="4441190" cy="7099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137160" marR="0" indent="0" algn="l">
              <a:lnSpc>
                <a:spcPts val="1700"/>
              </a:lnSpc>
              <a:spcAft>
                <a:spcPts val="0"/>
              </a:spcAft>
            </a:pPr>
            <a:r>
              <a:rPr lang="en-US" sz="1800" spc="0">
                <a:solidFill>
                  <a:srgbClr val="000000"/>
                </a:solidFill>
                <a:latin typeface="Calibri" pitchFamily="2" panose="02020603050405020304"/>
              </a:rPr>
              <a:t>MA plans have had difficulty in applying rules </a:t>
            </a:r>
          </a:p>
          <a:p>
            <a:pPr marL="228600" marR="0" indent="0" algn="l">
              <a:lnSpc>
                <a:spcPts val="1900"/>
              </a:lnSpc>
              <a:spcBef>
                <a:spcPts val="140"/>
              </a:spcBef>
              <a:spcAft>
                <a:spcPts val="0"/>
              </a:spcAft>
            </a:pPr>
            <a:r>
              <a:rPr lang="en-US" sz="1800" spc="0">
                <a:solidFill>
                  <a:srgbClr val="000000"/>
                </a:solidFill>
                <a:latin typeface="Calibri" pitchFamily="2" panose="02020603050405020304"/>
              </a:rPr>
              <a:t>and regulations to the business model of a </a:t>
            </a:r>
          </a:p>
          <a:p>
            <a:pPr marL="1691640" marR="0" indent="0" algn="l">
              <a:lnSpc>
                <a:spcPts val="1900"/>
              </a:lnSpc>
              <a:spcBef>
                <a:spcPts val="70"/>
              </a:spcBef>
              <a:spcAft>
                <a:spcPts val="0"/>
              </a:spcAft>
            </a:pPr>
            <a:r>
              <a:rPr lang="en-US" sz="1800" spc="-20">
                <a:solidFill>
                  <a:srgbClr val="000000"/>
                </a:solidFill>
                <a:latin typeface="Calibri" pitchFamily="2" panose="02020603050405020304"/>
              </a:rPr>
              <a:t>health plan. </a:t>
            </a:r>
          </a:p>
        </p:txBody>
      </p:sp>
      <p:sp>
        <p:nvSpPr>
          <p:cNvPr id="18" name=""/>
          <p:cNvSpPr/>
          <p:nvPr>
            <p:ph type="body" idx="10"/>
          </p:nvPr>
        </p:nvSpPr>
        <p:spPr>
          <a:xfrm>
            <a:off x="7034530" y="4382770"/>
            <a:ext cx="3956685" cy="954405"/>
          </a:xfrm>
          <a:prstGeom prst="rect">
            <a:avLst/>
          </a:prstGeom>
          <a:solidFill>
            <a:srgbClr val="FFFFFF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600"/>
              </a:lnSpc>
              <a:spcAft>
                <a:spcPts val="0"/>
              </a:spcAft>
            </a:pPr>
            <a:r>
              <a:rPr lang="en-US" sz="1800" spc="-5">
                <a:solidFill>
                  <a:srgbClr val="000000"/>
                </a:solidFill>
                <a:latin typeface="Calibri" pitchFamily="2" panose="02020603050405020304"/>
              </a:rPr>
              <a:t>MAPA was formed to close the knowledge </a:t>
            </a:r>
          </a:p>
          <a:p>
            <a:pPr marL="0" marR="0" indent="0" algn="ctr">
              <a:lnSpc>
                <a:spcPts val="1900"/>
              </a:lnSpc>
              <a:spcBef>
                <a:spcPts val="165"/>
              </a:spcBef>
              <a:spcAft>
                <a:spcPts val="0"/>
              </a:spcAft>
            </a:pPr>
            <a:r>
              <a:rPr lang="en-US" sz="1800" spc="-20">
                <a:solidFill>
                  <a:srgbClr val="000000"/>
                </a:solidFill>
                <a:latin typeface="Calibri" pitchFamily="2" panose="02020603050405020304"/>
              </a:rPr>
              <a:t>gap between MA plans and regulators, and </a:t>
            </a:r>
          </a:p>
          <a:p>
            <a:pPr marL="0" marR="0" indent="0" algn="ctr">
              <a:lnSpc>
                <a:spcPts val="1900"/>
              </a:lnSpc>
              <a:spcBef>
                <a:spcPts val="45"/>
              </a:spcBef>
              <a:spcAft>
                <a:spcPts val="0"/>
              </a:spcAft>
            </a:pPr>
            <a:r>
              <a:rPr lang="en-US" sz="1800" spc="0">
                <a:solidFill>
                  <a:srgbClr val="000000"/>
                </a:solidFill>
                <a:latin typeface="Calibri" pitchFamily="2" panose="02020603050405020304"/>
              </a:rPr>
              <a:t>to collaborate constructively on achieving </a:t>
            </a:r>
          </a:p>
          <a:p>
            <a:pPr marL="0" marR="0" indent="0" algn="ctr">
              <a:lnSpc>
                <a:spcPts val="1800"/>
              </a:lnSpc>
              <a:spcBef>
                <a:spcPts val="140"/>
              </a:spcBef>
              <a:spcAft>
                <a:spcPts val="0"/>
              </a:spcAft>
            </a:pPr>
            <a:r>
              <a:rPr lang="en-US" sz="1800" spc="-15">
                <a:solidFill>
                  <a:srgbClr val="000000"/>
                </a:solidFill>
                <a:latin typeface="Calibri" pitchFamily="2" panose="02020603050405020304"/>
              </a:rPr>
              <a:t>compliance. </a:t>
            </a:r>
          </a:p>
        </p:txBody>
      </p:sp>
      <p:sp>
        <p:nvSpPr>
          <p:cNvPr id="23" name=""/>
          <p:cNvSpPr/>
          <p:nvPr>
            <p:ph type="body" idx="10"/>
          </p:nvPr>
        </p:nvSpPr>
        <p:spPr>
          <a:xfrm>
            <a:off x="1158240" y="4498975"/>
            <a:ext cx="4185285" cy="6978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600"/>
              </a:lnSpc>
              <a:spcAft>
                <a:spcPts val="0"/>
              </a:spcAft>
            </a:pPr>
            <a:r>
              <a:rPr lang="en-US" sz="1800" spc="-10">
                <a:solidFill>
                  <a:srgbClr val="000000"/>
                </a:solidFill>
                <a:latin typeface="Calibri" pitchFamily="2" panose="02020603050405020304"/>
              </a:rPr>
              <a:t>Most regulators have not worked in a </a:t>
            </a:r>
          </a:p>
          <a:p>
            <a:pPr marL="137160" marR="0" indent="0" algn="l">
              <a:lnSpc>
                <a:spcPts val="1900"/>
              </a:lnSpc>
              <a:spcBef>
                <a:spcPts val="140"/>
              </a:spcBef>
              <a:spcAft>
                <a:spcPts val="0"/>
              </a:spcAft>
            </a:pPr>
            <a:r>
              <a:rPr lang="en-US" sz="1800" spc="-5">
                <a:solidFill>
                  <a:srgbClr val="000000"/>
                </a:solidFill>
                <a:latin typeface="Calibri" pitchFamily="2" panose="02020603050405020304"/>
              </a:rPr>
              <a:t>health plan and have limited experience in </a:t>
            </a:r>
          </a:p>
          <a:p>
            <a:pPr marL="868680" marR="0" indent="0" algn="l">
              <a:lnSpc>
                <a:spcPts val="1900"/>
              </a:lnSpc>
              <a:spcBef>
                <a:spcPts val="45"/>
              </a:spcBef>
              <a:spcAft>
                <a:spcPts val="0"/>
              </a:spcAft>
            </a:pPr>
            <a:r>
              <a:rPr lang="en-US" sz="1800" spc="-10">
                <a:solidFill>
                  <a:srgbClr val="000000"/>
                </a:solidFill>
                <a:latin typeface="Calibri" pitchFamily="2" panose="02020603050405020304"/>
              </a:rPr>
              <a:t>how health plans operate.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"/>
          <p:cNvSpPr/>
          <p:nvPr>
            <p:ph type="body" idx="10"/>
          </p:nvPr>
        </p:nvSpPr>
        <p:spPr>
          <a:xfrm>
            <a:off x="4547870" y="1042670"/>
            <a:ext cx="3547745" cy="10668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0640" rIns="0" bIns="0" anchor="t"/>
          <a:lstStyle/>
          <a:p>
            <a:pPr marL="0" marR="0" indent="0" algn="l">
              <a:lnSpc>
                <a:spcPts val="3300"/>
              </a:lnSpc>
              <a:spcAft>
                <a:spcPts val="0"/>
              </a:spcAft>
            </a:pPr>
            <a:r>
              <a:rPr lang="en-US" sz="3150" spc="-50">
                <a:solidFill>
                  <a:srgbClr val="FFFFFF"/>
                </a:solidFill>
                <a:latin typeface="Calibri" pitchFamily="2" panose="02020603050405020304"/>
              </a:rPr>
              <a:t>MAPA: Member Plans </a:t>
            </a:r>
          </a:p>
          <a:p>
            <a:pPr marL="1097280" marR="0" indent="0" algn="l">
              <a:lnSpc>
                <a:spcPts val="3200"/>
              </a:lnSpc>
              <a:spcBef>
                <a:spcPts val="1545"/>
              </a:spcBef>
              <a:spcAft>
                <a:spcPts val="0"/>
              </a:spcAft>
            </a:pPr>
            <a:r>
              <a:rPr lang="en-US" sz="3150" spc="-35">
                <a:solidFill>
                  <a:srgbClr val="FFFFFF"/>
                </a:solidFill>
                <a:latin typeface="Calibri" pitchFamily="2" panose="02020603050405020304"/>
              </a:rPr>
              <a:t>by State </a:t>
            </a:r>
          </a:p>
        </p:txBody>
      </p:sp>
      <p:sp>
        <p:nvSpPr>
          <p:cNvPr id="6" name=""/>
          <p:cNvSpPr/>
          <p:nvPr>
            <p:ph type="body" idx="10"/>
          </p:nvPr>
        </p:nvSpPr>
        <p:spPr>
          <a:xfrm>
            <a:off x="2639695" y="2825750"/>
            <a:ext cx="3300730" cy="8547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180" rIns="0" bIns="0" anchor="t"/>
          <a:lstStyle/>
          <a:p>
            <a:pPr marL="0" marR="0" indent="0" algn="l">
              <a:lnSpc>
                <a:spcPts val="3200"/>
              </a:lnSpc>
              <a:spcAft>
                <a:spcPts val="0"/>
              </a:spcAft>
            </a:pPr>
            <a:r>
              <a:rPr lang="en-US" sz="2900" spc="-50">
                <a:solidFill>
                  <a:srgbClr val="FFFFFF"/>
                </a:solidFill>
                <a:latin typeface="Calibri" pitchFamily="2" panose="02020603050405020304"/>
              </a:rPr>
              <a:t>Size of MAPA member </a:t>
            </a:r>
          </a:p>
          <a:p>
            <a:pPr marL="128016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spc="-55">
                <a:solidFill>
                  <a:srgbClr val="FFFFFF"/>
                </a:solidFill>
                <a:latin typeface="Calibri" pitchFamily="2" panose="02020603050405020304"/>
              </a:rPr>
              <a:t>plans </a:t>
            </a:r>
          </a:p>
        </p:txBody>
      </p:sp>
      <p:sp>
        <p:nvSpPr>
          <p:cNvPr id="7" name=""/>
          <p:cNvSpPr/>
          <p:nvPr>
            <p:ph type="body" idx="10"/>
          </p:nvPr>
        </p:nvSpPr>
        <p:spPr>
          <a:xfrm>
            <a:off x="7208520" y="2546985"/>
            <a:ext cx="2529840" cy="14230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2385" rIns="0" bIns="0" anchor="t"/>
          <a:lstStyle/>
          <a:p>
            <a:pPr marL="0" marR="0" indent="0" algn="ctr">
              <a:lnSpc>
                <a:spcPts val="2700"/>
              </a:lnSpc>
              <a:spcAft>
                <a:spcPts val="0"/>
              </a:spcAft>
            </a:pPr>
            <a:r>
              <a:rPr lang="en-US" sz="2450" spc="-60">
                <a:solidFill>
                  <a:srgbClr val="000000"/>
                </a:solidFill>
                <a:latin typeface="Calibri" pitchFamily="2" panose="02020603050405020304"/>
              </a:rPr>
              <a:t>Small, medium, and </a:t>
            </a:r>
          </a:p>
          <a:p>
            <a:pPr marL="0" marR="0" indent="0" algn="ctr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50" spc="-45">
                <a:solidFill>
                  <a:srgbClr val="000000"/>
                </a:solidFill>
                <a:latin typeface="Calibri" pitchFamily="2" panose="02020603050405020304"/>
              </a:rPr>
              <a:t>large – each </a:t>
            </a:r>
          </a:p>
          <a:p>
            <a:pPr marL="0" marR="0" indent="0" algn="ctr">
              <a:lnSpc>
                <a:spcPts val="2700"/>
              </a:lnSpc>
              <a:spcBef>
                <a:spcPts val="45"/>
              </a:spcBef>
              <a:spcAft>
                <a:spcPts val="0"/>
              </a:spcAft>
            </a:pPr>
            <a:r>
              <a:rPr lang="en-US" sz="2450" spc="-40">
                <a:solidFill>
                  <a:srgbClr val="000000"/>
                </a:solidFill>
                <a:latin typeface="Calibri" pitchFamily="2" panose="02020603050405020304"/>
              </a:rPr>
              <a:t>member has equal </a:t>
            </a:r>
          </a:p>
          <a:p>
            <a:pPr marL="0" marR="0" indent="0" algn="ctr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50" spc="-50">
                <a:solidFill>
                  <a:srgbClr val="000000"/>
                </a:solidFill>
                <a:latin typeface="Calibri" pitchFamily="2" panose="02020603050405020304"/>
              </a:rPr>
              <a:t>vote. </a:t>
            </a:r>
          </a:p>
        </p:txBody>
      </p:sp>
      <p:sp>
        <p:nvSpPr>
          <p:cNvPr id="8" name=""/>
          <p:cNvSpPr/>
          <p:nvPr>
            <p:ph type="body" idx="10"/>
          </p:nvPr>
        </p:nvSpPr>
        <p:spPr>
          <a:xfrm>
            <a:off x="2995930" y="4425950"/>
            <a:ext cx="2597150" cy="16687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180" rIns="0" bIns="0" anchor="t"/>
          <a:lstStyle/>
          <a:p>
            <a:pPr marL="0" marR="0" indent="0" algn="ctr">
              <a:lnSpc>
                <a:spcPts val="3200"/>
              </a:lnSpc>
              <a:spcAft>
                <a:spcPts val="0"/>
              </a:spcAft>
            </a:pPr>
            <a:r>
              <a:rPr lang="en-US" sz="2900" spc="-35">
                <a:solidFill>
                  <a:srgbClr val="FFFFFF"/>
                </a:solidFill>
                <a:latin typeface="Calibri" pitchFamily="2" panose="02020603050405020304"/>
              </a:rPr>
              <a:t>MAPA member </a:t>
            </a:r>
          </a:p>
          <a:p>
            <a:pPr marL="0" marR="0" indent="0" algn="ctr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spc="-55">
                <a:solidFill>
                  <a:srgbClr val="FFFFFF"/>
                </a:solidFill>
                <a:latin typeface="Calibri" pitchFamily="2" panose="02020603050405020304"/>
              </a:rPr>
              <a:t>plans are in every </a:t>
            </a:r>
          </a:p>
          <a:p>
            <a:pPr marL="0" marR="0" indent="0" algn="ctr">
              <a:lnSpc>
                <a:spcPts val="3200"/>
              </a:lnSpc>
              <a:spcBef>
                <a:spcPts val="15"/>
              </a:spcBef>
              <a:spcAft>
                <a:spcPts val="0"/>
              </a:spcAft>
            </a:pPr>
            <a:r>
              <a:rPr lang="en-US" sz="2900" spc="-15">
                <a:solidFill>
                  <a:srgbClr val="FFFFFF"/>
                </a:solidFill>
                <a:latin typeface="Calibri" pitchFamily="2" panose="02020603050405020304"/>
              </a:rPr>
              <a:t>state, DC and US </a:t>
            </a:r>
          </a:p>
          <a:p>
            <a:pPr marL="0" marR="0" indent="0" algn="ctr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spc="-10">
                <a:solidFill>
                  <a:srgbClr val="FFFFFF"/>
                </a:solidFill>
                <a:latin typeface="Calibri" pitchFamily="2" panose="02020603050405020304"/>
              </a:rPr>
              <a:t>territories </a:t>
            </a:r>
          </a:p>
        </p:txBody>
      </p:sp>
      <p:sp>
        <p:nvSpPr>
          <p:cNvPr id="9" name=""/>
          <p:cNvSpPr/>
          <p:nvPr>
            <p:ph type="body" idx="10"/>
          </p:nvPr>
        </p:nvSpPr>
        <p:spPr>
          <a:xfrm>
            <a:off x="6922135" y="4540885"/>
            <a:ext cx="2804160" cy="14224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2385" rIns="0" bIns="0" anchor="t"/>
          <a:lstStyle/>
          <a:p>
            <a:pPr marL="0" marR="0" indent="0" algn="ctr">
              <a:lnSpc>
                <a:spcPts val="2700"/>
              </a:lnSpc>
              <a:spcAft>
                <a:spcPts val="0"/>
              </a:spcAft>
            </a:pPr>
            <a:r>
              <a:rPr lang="en-US" sz="2450" spc="-35">
                <a:solidFill>
                  <a:srgbClr val="000000"/>
                </a:solidFill>
                <a:latin typeface="Calibri" pitchFamily="2" panose="02020603050405020304"/>
              </a:rPr>
              <a:t>Over 13 million </a:t>
            </a:r>
          </a:p>
          <a:p>
            <a:pPr marL="0" marR="0" indent="0" algn="ctr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50" spc="-25">
                <a:solidFill>
                  <a:srgbClr val="000000"/>
                </a:solidFill>
                <a:latin typeface="Calibri" pitchFamily="2" panose="02020603050405020304"/>
              </a:rPr>
              <a:t>beneficiaries out of </a:t>
            </a:r>
          </a:p>
          <a:p>
            <a:pPr marL="0" marR="0" indent="0" algn="ctr">
              <a:lnSpc>
                <a:spcPts val="2700"/>
              </a:lnSpc>
              <a:spcBef>
                <a:spcPts val="70"/>
              </a:spcBef>
              <a:spcAft>
                <a:spcPts val="0"/>
              </a:spcAft>
            </a:pPr>
            <a:r>
              <a:rPr lang="en-US" sz="2450" spc="-25">
                <a:solidFill>
                  <a:srgbClr val="000000"/>
                </a:solidFill>
                <a:latin typeface="Calibri" pitchFamily="2" panose="02020603050405020304"/>
              </a:rPr>
              <a:t>the 22.2 million </a:t>
            </a:r>
          </a:p>
          <a:p>
            <a:pPr marL="0" marR="0" indent="0" algn="ctr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50" spc="-55">
                <a:solidFill>
                  <a:srgbClr val="000000"/>
                </a:solidFill>
                <a:latin typeface="Calibri" pitchFamily="2" panose="02020603050405020304"/>
              </a:rPr>
              <a:t>currently in MA plans.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"/>
          <p:cNvSpPr/>
          <p:nvPr>
            <p:ph type="body" idx="10"/>
          </p:nvPr>
        </p:nvSpPr>
        <p:spPr>
          <a:xfrm>
            <a:off x="597535" y="1530350"/>
            <a:ext cx="9695815" cy="7283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07645" rIns="0" bIns="0" anchor="t">
            <a:normAutofit fontScale="90000"/>
          </a:bodyPr>
          <a:lstStyle/>
          <a:p>
            <a:pPr marL="91440" marR="0" indent="0" algn="l">
              <a:lnSpc>
                <a:spcPts val="2300"/>
              </a:lnSpc>
              <a:spcAft>
                <a:spcPts val="1530"/>
              </a:spcAft>
            </a:pPr>
            <a:r>
              <a:rPr lang="en-US" sz="2000" spc="-5">
                <a:solidFill>
                  <a:srgbClr val="000000"/>
                </a:solidFill>
                <a:latin typeface="Calibri" pitchFamily="2" panose="02020603050405020304"/>
              </a:rPr>
              <a:t>Plans identify rules and regulations that cause compliance challenges</a:t>
            </a:r>
            <a:r>
              <a:rPr lang="en-US" sz="2250" i="1" spc="-5">
                <a:solidFill>
                  <a:srgbClr val="000000"/>
                </a:solidFill>
                <a:latin typeface="Calibri" pitchFamily="2" panose="02020603050405020304"/>
              </a:rPr>
              <a:t>. </a:t>
            </a:r>
          </a:p>
        </p:txBody>
      </p:sp>
      <p:sp>
        <p:nvSpPr>
          <p:cNvPr id="6" name=""/>
          <p:cNvSpPr/>
          <p:nvPr>
            <p:ph type="body" idx="10"/>
          </p:nvPr>
        </p:nvSpPr>
        <p:spPr>
          <a:xfrm>
            <a:off x="597535" y="2298065"/>
            <a:ext cx="9695815" cy="7283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0010" rIns="0" bIns="0" anchor="t"/>
          <a:lstStyle/>
          <a:p>
            <a:pPr marL="91440" marR="0" indent="0" algn="l">
              <a:lnSpc>
                <a:spcPts val="2000"/>
              </a:lnSpc>
              <a:spcAft>
                <a:spcPts val="0"/>
              </a:spcAft>
            </a:pPr>
            <a:r>
              <a:rPr lang="en-US" sz="1800" i="1" spc="0">
                <a:solidFill>
                  <a:srgbClr val="FFFFFF"/>
                </a:solidFill>
                <a:latin typeface="Calibri" pitchFamily="2" panose="02020603050405020304"/>
              </a:rPr>
              <a:t>Plans work together to develop solutions that would maintain regulators’ oversight but make it more </a:t>
            </a:r>
          </a:p>
          <a:p>
            <a:pPr marL="91440" marR="0" indent="0" algn="l">
              <a:lnSpc>
                <a:spcPts val="2000"/>
              </a:lnSpc>
              <a:spcBef>
                <a:spcPts val="0"/>
              </a:spcBef>
              <a:spcAft>
                <a:spcPts val="885"/>
              </a:spcAft>
            </a:pPr>
            <a:r>
              <a:rPr lang="en-US" sz="1800" i="1" spc="-5">
                <a:solidFill>
                  <a:srgbClr val="FFFFFF"/>
                </a:solidFill>
                <a:latin typeface="Calibri" pitchFamily="2" panose="02020603050405020304"/>
              </a:rPr>
              <a:t>feasible for plans to comply. </a:t>
            </a:r>
          </a:p>
        </p:txBody>
      </p:sp>
      <p:sp>
        <p:nvSpPr>
          <p:cNvPr id="7" name=""/>
          <p:cNvSpPr/>
          <p:nvPr>
            <p:ph type="body" idx="10"/>
          </p:nvPr>
        </p:nvSpPr>
        <p:spPr>
          <a:xfrm>
            <a:off x="707390" y="4686300"/>
            <a:ext cx="8872220" cy="5168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620" rIns="0" bIns="0" anchor="t"/>
          <a:lstStyle/>
          <a:p>
            <a:pPr marL="0" marR="0" indent="0" algn="l">
              <a:lnSpc>
                <a:spcPts val="2000"/>
              </a:lnSpc>
              <a:spcAft>
                <a:spcPts val="0"/>
              </a:spcAft>
            </a:pPr>
            <a:r>
              <a:rPr lang="en-US" sz="1800" spc="-10">
                <a:solidFill>
                  <a:srgbClr val="000000"/>
                </a:solidFill>
                <a:latin typeface="Calibri" pitchFamily="2" panose="02020603050405020304"/>
              </a:rPr>
              <a:t>To date, Plans have met with CMS on a number of topics such as audits, appeals and grievances, </a:t>
            </a:r>
          </a:p>
          <a:p>
            <a:pPr marL="0" marR="0" indent="0" algn="l">
              <a:lnSpc>
                <a:spcPts val="2000"/>
              </a:lnSpc>
              <a:spcBef>
                <a:spcPts val="5"/>
              </a:spcBef>
              <a:spcAft>
                <a:spcPts val="20"/>
              </a:spcAft>
            </a:pPr>
            <a:r>
              <a:rPr lang="en-US" sz="1800" spc="-5">
                <a:solidFill>
                  <a:srgbClr val="000000"/>
                </a:solidFill>
                <a:latin typeface="Calibri" pitchFamily="2" panose="02020603050405020304"/>
              </a:rPr>
              <a:t>CTMs, and criteria for Star ratings. </a:t>
            </a:r>
          </a:p>
        </p:txBody>
      </p:sp>
      <p:sp>
        <p:nvSpPr>
          <p:cNvPr id="8" name=""/>
          <p:cNvSpPr/>
          <p:nvPr>
            <p:ph type="body" idx="10"/>
          </p:nvPr>
        </p:nvSpPr>
        <p:spPr>
          <a:xfrm>
            <a:off x="713105" y="3150235"/>
            <a:ext cx="8747760" cy="5099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620" rIns="0" bIns="0" anchor="t"/>
          <a:lstStyle/>
          <a:p>
            <a:pPr marL="0" marR="0" indent="0" algn="l">
              <a:lnSpc>
                <a:spcPts val="2000"/>
              </a:lnSpc>
              <a:spcAft>
                <a:spcPts val="0"/>
              </a:spcAft>
            </a:pPr>
            <a:r>
              <a:rPr lang="en-US" sz="1800" spc="-10">
                <a:solidFill>
                  <a:srgbClr val="000000"/>
                </a:solidFill>
                <a:latin typeface="Calibri" pitchFamily="2" panose="02020603050405020304"/>
              </a:rPr>
              <a:t>Plans meet with CMS either in person or remotely to discuss the challenging areas and suggest </a:t>
            </a:r>
          </a:p>
          <a:p>
            <a:pPr marL="0" marR="0"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spc="-10">
                <a:solidFill>
                  <a:srgbClr val="000000"/>
                </a:solidFill>
                <a:latin typeface="Calibri" pitchFamily="2" panose="02020603050405020304"/>
              </a:rPr>
              <a:t>solutions. </a:t>
            </a:r>
          </a:p>
        </p:txBody>
      </p:sp>
      <p:sp>
        <p:nvSpPr>
          <p:cNvPr id="9" name=""/>
          <p:cNvSpPr/>
          <p:nvPr>
            <p:ph type="body" idx="10"/>
          </p:nvPr>
        </p:nvSpPr>
        <p:spPr>
          <a:xfrm>
            <a:off x="719455" y="4043045"/>
            <a:ext cx="8372475" cy="263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255" rIns="0" bIns="0" anchor="t"/>
          <a:lstStyle/>
          <a:p>
            <a:pPr marL="0" marR="0" indent="0" algn="l">
              <a:lnSpc>
                <a:spcPts val="1900"/>
              </a:lnSpc>
              <a:spcAft>
                <a:spcPts val="0"/>
              </a:spcAft>
            </a:pPr>
            <a:r>
              <a:rPr lang="en-US" sz="1800" i="1" spc="-15">
                <a:solidFill>
                  <a:srgbClr val="FFFFFF"/>
                </a:solidFill>
                <a:latin typeface="Calibri" pitchFamily="2" panose="02020603050405020304"/>
              </a:rPr>
              <a:t>CMS may or may not adopt Plans’ suggested solutions but better understand plans’ efforts. </a:t>
            </a:r>
          </a:p>
        </p:txBody>
      </p:sp>
      <p:sp>
        <p:nvSpPr>
          <p:cNvPr id="10" name=""/>
          <p:cNvSpPr/>
          <p:nvPr>
            <p:ph type="body" idx="10"/>
          </p:nvPr>
        </p:nvSpPr>
        <p:spPr>
          <a:xfrm>
            <a:off x="701040" y="5454650"/>
            <a:ext cx="9296400" cy="5162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620" rIns="0" bIns="0" anchor="t"/>
          <a:lstStyle/>
          <a:p>
            <a:pPr marL="0" marR="0" indent="0" algn="l">
              <a:lnSpc>
                <a:spcPts val="2000"/>
              </a:lnSpc>
              <a:spcAft>
                <a:spcPts val="0"/>
              </a:spcAft>
            </a:pPr>
            <a:r>
              <a:rPr lang="en-US" sz="1800" i="1" spc="-5">
                <a:solidFill>
                  <a:srgbClr val="FFFFFF"/>
                </a:solidFill>
                <a:latin typeface="Calibri" pitchFamily="2" panose="02020603050405020304"/>
              </a:rPr>
              <a:t>Attendance of CMS at meetings is quite high, as is their preparation and participation, and they have </a:t>
            </a:r>
          </a:p>
          <a:p>
            <a:pPr marL="0" marR="0"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i="1" spc="0">
                <a:solidFill>
                  <a:srgbClr val="FFFFFF"/>
                </a:solidFill>
                <a:latin typeface="Calibri" pitchFamily="2" panose="02020603050405020304"/>
              </a:rPr>
              <a:t>often conveyed how helpful the dialogues have been. </a:t>
            </a:r>
          </a:p>
        </p:txBody>
      </p:sp>
      <p:sp>
        <p:nvSpPr>
          <p:cNvPr id="11" name=""/>
          <p:cNvSpPr/>
          <p:nvPr>
            <p:ph type="body" idx="10"/>
          </p:nvPr>
        </p:nvSpPr>
        <p:spPr>
          <a:xfrm>
            <a:off x="1722120" y="908050"/>
            <a:ext cx="6278880" cy="4267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6195" rIns="0" bIns="0" anchor="t"/>
          <a:lstStyle/>
          <a:p>
            <a:pPr marL="0" marR="0" indent="0" algn="l">
              <a:lnSpc>
                <a:spcPts val="3000"/>
              </a:lnSpc>
              <a:spcAft>
                <a:spcPts val="0"/>
              </a:spcAft>
            </a:pPr>
            <a:r>
              <a:rPr lang="en-US" sz="2750" spc="-15">
                <a:solidFill>
                  <a:srgbClr val="FFFFFF"/>
                </a:solidFill>
                <a:latin typeface="Calibri" pitchFamily="2" panose="02020603050405020304"/>
              </a:rPr>
              <a:t>WHAT WE DO: How MAPA Works With CMS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"/>
          <p:cNvSpPr/>
          <p:nvPr>
            <p:ph type="body" idx="10"/>
          </p:nvPr>
        </p:nvSpPr>
        <p:spPr>
          <a:xfrm>
            <a:off x="1069975" y="478790"/>
            <a:ext cx="8229600" cy="8458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65760" rIns="0" bIns="0" anchor="t"/>
          <a:lstStyle/>
          <a:p>
            <a:pPr marL="274320" marR="0" indent="0" algn="l">
              <a:lnSpc>
                <a:spcPts val="2400"/>
              </a:lnSpc>
              <a:spcAft>
                <a:spcPts val="1270"/>
              </a:spcAft>
            </a:pPr>
            <a:r>
              <a:rPr lang="en-US" sz="2350" spc="10">
                <a:solidFill>
                  <a:srgbClr val="A71930"/>
                </a:solidFill>
                <a:latin typeface="Calibri" pitchFamily="2" panose="02020603050405020304"/>
              </a:rPr>
              <a:t>Building a Strong Foundation – Basic Plan Requirements </a:t>
            </a:r>
          </a:p>
        </p:txBody>
      </p:sp>
      <p:sp>
        <p:nvSpPr>
          <p:cNvPr id="4" name=""/>
          <p:cNvSpPr/>
          <p:nvPr>
            <p:ph type="body" idx="10"/>
          </p:nvPr>
        </p:nvSpPr>
        <p:spPr>
          <a:xfrm>
            <a:off x="1316990" y="1324610"/>
            <a:ext cx="4648200" cy="38569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9210" rIns="0" bIns="0" anchor="t"/>
          <a:lstStyle/>
          <a:p>
            <a:pPr marL="0" marR="0" indent="0" algn="just">
              <a:lnSpc>
                <a:spcPts val="2000"/>
              </a:lnSpc>
              <a:spcAft>
                <a:spcPts val="0"/>
              </a:spcAft>
            </a:pPr>
            <a:r>
              <a:rPr lang="en-US" sz="2000" spc="-5">
                <a:solidFill>
                  <a:srgbClr val="A71930"/>
                </a:solidFill>
                <a:latin typeface="Calibri" pitchFamily="2" panose="02020603050405020304"/>
              </a:rPr>
              <a:t>Plan Approval – Maintaining Operations </a:t>
            </a:r>
          </a:p>
          <a:p>
            <a:pPr marL="0" marR="0" indent="365760" algn="just">
              <a:lnSpc>
                <a:spcPts val="1900"/>
              </a:lnSpc>
              <a:spcBef>
                <a:spcPts val="240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35">
                <a:solidFill>
                  <a:srgbClr val="000000"/>
                </a:solidFill>
                <a:latin typeface="Calibri" pitchFamily="2" panose="02020603050405020304"/>
              </a:rPr>
              <a:t>Basic Plan Offering – (MA, MA/PD, or PDP) </a:t>
            </a:r>
          </a:p>
          <a:p>
            <a:pPr marL="457200" marR="0" indent="274320" algn="just">
              <a:lnSpc>
                <a:spcPts val="2000"/>
              </a:lnSpc>
              <a:spcBef>
                <a:spcPts val="140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25">
                <a:solidFill>
                  <a:srgbClr val="000000"/>
                </a:solidFill>
                <a:latin typeface="Calibri" pitchFamily="2" panose="02020603050405020304"/>
              </a:rPr>
              <a:t>Licensing – state (s) </a:t>
            </a:r>
          </a:p>
          <a:p>
            <a:pPr marL="457200" marR="0" indent="274320" algn="just">
              <a:lnSpc>
                <a:spcPts val="1900"/>
              </a:lnSpc>
              <a:spcBef>
                <a:spcPts val="260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30">
                <a:solidFill>
                  <a:srgbClr val="000000"/>
                </a:solidFill>
                <a:latin typeface="Calibri" pitchFamily="2" panose="02020603050405020304"/>
              </a:rPr>
              <a:t>Plan Design (HMO, PPO, SNP) </a:t>
            </a:r>
          </a:p>
          <a:p>
            <a:pPr marL="457200" marR="0" indent="274320" algn="just">
              <a:lnSpc>
                <a:spcPts val="1900"/>
              </a:lnSpc>
              <a:spcBef>
                <a:spcPts val="265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30">
                <a:solidFill>
                  <a:srgbClr val="000000"/>
                </a:solidFill>
                <a:latin typeface="Calibri" pitchFamily="2" panose="02020603050405020304"/>
              </a:rPr>
              <a:t>Value Added Services </a:t>
            </a:r>
          </a:p>
          <a:p>
            <a:pPr marL="457200" marR="0" indent="274320" algn="just">
              <a:lnSpc>
                <a:spcPts val="1900"/>
              </a:lnSpc>
              <a:spcBef>
                <a:spcPts val="160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40">
                <a:solidFill>
                  <a:srgbClr val="000000"/>
                </a:solidFill>
                <a:latin typeface="Calibri" pitchFamily="2" panose="02020603050405020304"/>
              </a:rPr>
              <a:t>Bid Development, submission, &amp; approval </a:t>
            </a:r>
          </a:p>
          <a:p>
            <a:pPr marL="0" marR="0" indent="365760" algn="just">
              <a:lnSpc>
                <a:spcPts val="1900"/>
              </a:lnSpc>
              <a:spcBef>
                <a:spcPts val="265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35">
                <a:solidFill>
                  <a:srgbClr val="000000"/>
                </a:solidFill>
                <a:latin typeface="Calibri" pitchFamily="2" panose="02020603050405020304"/>
              </a:rPr>
              <a:t>Plan Operations – meeting standards </a:t>
            </a:r>
          </a:p>
          <a:p>
            <a:pPr marL="457200" marR="0" indent="274320" algn="just">
              <a:lnSpc>
                <a:spcPts val="1900"/>
              </a:lnSpc>
              <a:spcBef>
                <a:spcPts val="140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25">
                <a:solidFill>
                  <a:srgbClr val="000000"/>
                </a:solidFill>
                <a:latin typeface="Calibri" pitchFamily="2" panose="02020603050405020304"/>
              </a:rPr>
              <a:t>Member Services/Call Center </a:t>
            </a:r>
          </a:p>
          <a:p>
            <a:pPr marL="457200" marR="0" indent="274320" algn="just">
              <a:lnSpc>
                <a:spcPts val="1900"/>
              </a:lnSpc>
              <a:spcBef>
                <a:spcPts val="285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30">
                <a:solidFill>
                  <a:srgbClr val="000000"/>
                </a:solidFill>
                <a:latin typeface="Calibri" pitchFamily="2" panose="02020603050405020304"/>
              </a:rPr>
              <a:t>Sales (employed or external agents) </a:t>
            </a:r>
          </a:p>
          <a:p>
            <a:pPr marL="457200" marR="0" indent="274320" algn="just">
              <a:lnSpc>
                <a:spcPts val="1900"/>
              </a:lnSpc>
              <a:spcBef>
                <a:spcPts val="265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30">
                <a:solidFill>
                  <a:srgbClr val="000000"/>
                </a:solidFill>
                <a:latin typeface="Calibri" pitchFamily="2" panose="02020603050405020304"/>
              </a:rPr>
              <a:t>Enrollment (LIS, MSP) </a:t>
            </a:r>
          </a:p>
          <a:p>
            <a:pPr marL="457200" marR="0" indent="274320" algn="just">
              <a:lnSpc>
                <a:spcPts val="1900"/>
              </a:lnSpc>
              <a:spcBef>
                <a:spcPts val="160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35">
                <a:solidFill>
                  <a:srgbClr val="000000"/>
                </a:solidFill>
                <a:latin typeface="Calibri" pitchFamily="2" panose="02020603050405020304"/>
              </a:rPr>
              <a:t>Premium Billing (LEP, IRMAA) </a:t>
            </a:r>
          </a:p>
          <a:p>
            <a:pPr marL="457200" marR="0" indent="274320" algn="just">
              <a:lnSpc>
                <a:spcPts val="1900"/>
              </a:lnSpc>
              <a:spcBef>
                <a:spcPts val="265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30">
                <a:solidFill>
                  <a:srgbClr val="000000"/>
                </a:solidFill>
                <a:latin typeface="Calibri" pitchFamily="2" panose="02020603050405020304"/>
              </a:rPr>
              <a:t>Appeals &amp; Grievances </a:t>
            </a:r>
          </a:p>
          <a:p>
            <a:pPr marL="457200" marR="0" indent="274320" algn="just">
              <a:lnSpc>
                <a:spcPts val="1900"/>
              </a:lnSpc>
              <a:spcBef>
                <a:spcPts val="140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25">
                <a:solidFill>
                  <a:srgbClr val="000000"/>
                </a:solidFill>
                <a:latin typeface="Calibri" pitchFamily="2" panose="02020603050405020304"/>
              </a:rPr>
              <a:t>Claims </a:t>
            </a:r>
          </a:p>
          <a:p>
            <a:pPr marL="457200" marR="0" indent="274320" algn="just">
              <a:lnSpc>
                <a:spcPts val="1900"/>
              </a:lnSpc>
              <a:spcBef>
                <a:spcPts val="285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40">
                <a:solidFill>
                  <a:srgbClr val="000000"/>
                </a:solidFill>
                <a:latin typeface="Calibri" pitchFamily="2" panose="02020603050405020304"/>
              </a:rPr>
              <a:t>Materials – letters, advertising, directories </a:t>
            </a:r>
          </a:p>
        </p:txBody>
      </p:sp>
      <p:sp>
        <p:nvSpPr>
          <p:cNvPr id="5" name=""/>
          <p:cNvSpPr/>
          <p:nvPr>
            <p:ph type="body" idx="10"/>
          </p:nvPr>
        </p:nvSpPr>
        <p:spPr>
          <a:xfrm>
            <a:off x="1316990" y="5181600"/>
            <a:ext cx="2712720" cy="11976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3655" rIns="0" bIns="0" anchor="t"/>
          <a:lstStyle/>
          <a:p>
            <a:pPr marL="457200" marR="0" indent="274320" algn="just">
              <a:lnSpc>
                <a:spcPts val="1900"/>
              </a:lnSpc>
              <a:spcAft>
                <a:spcPts val="0"/>
              </a:spcAft>
              <a:buFont typeface="Symbol"/>
              <a:buChar char="·"/>
            </a:pPr>
            <a:r>
              <a:rPr lang="en-US" sz="1800" spc="-55">
                <a:solidFill>
                  <a:srgbClr val="000000"/>
                </a:solidFill>
                <a:latin typeface="Calibri" pitchFamily="2" panose="02020603050405020304"/>
              </a:rPr>
              <a:t>Vendor and oversight </a:t>
            </a:r>
          </a:p>
          <a:p>
            <a:pPr marL="457200" marR="0" indent="274320" algn="just">
              <a:lnSpc>
                <a:spcPts val="1900"/>
              </a:lnSpc>
              <a:spcBef>
                <a:spcPts val="140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30">
                <a:solidFill>
                  <a:srgbClr val="000000"/>
                </a:solidFill>
                <a:latin typeface="Calibri" pitchFamily="2" panose="02020603050405020304"/>
              </a:rPr>
              <a:t>Reporting </a:t>
            </a:r>
          </a:p>
          <a:p>
            <a:pPr marL="457200" marR="0" indent="274320" algn="just">
              <a:lnSpc>
                <a:spcPts val="1900"/>
              </a:lnSpc>
              <a:spcBef>
                <a:spcPts val="265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25">
                <a:solidFill>
                  <a:srgbClr val="000000"/>
                </a:solidFill>
                <a:latin typeface="Calibri" pitchFamily="2" panose="02020603050405020304"/>
              </a:rPr>
              <a:t>Audits </a:t>
            </a:r>
          </a:p>
          <a:p>
            <a:pPr marL="0" marR="0" indent="274320" algn="just">
              <a:lnSpc>
                <a:spcPts val="2000"/>
              </a:lnSpc>
              <a:spcBef>
                <a:spcPts val="160"/>
              </a:spcBef>
              <a:spcAft>
                <a:spcPts val="810"/>
              </a:spcAft>
              <a:buFont typeface="Symbol"/>
              <a:buChar char="·"/>
            </a:pPr>
            <a:r>
              <a:rPr lang="en-US" sz="1800" spc="-30">
                <a:solidFill>
                  <a:srgbClr val="000000"/>
                </a:solidFill>
                <a:latin typeface="Calibri" pitchFamily="2" panose="02020603050405020304"/>
              </a:rPr>
              <a:t>Compliance </a:t>
            </a:r>
          </a:p>
        </p:txBody>
      </p:sp>
      <p:sp>
        <p:nvSpPr>
          <p:cNvPr id="8" name=""/>
          <p:cNvSpPr/>
          <p:nvPr>
            <p:ph type="body" idx="10"/>
          </p:nvPr>
        </p:nvSpPr>
        <p:spPr>
          <a:xfrm>
            <a:off x="7473950" y="3410585"/>
            <a:ext cx="2679065" cy="9512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1275" rIns="0" bIns="0" anchor="t"/>
          <a:lstStyle/>
          <a:p>
            <a:pPr marL="0" marR="0" indent="0" algn="l">
              <a:lnSpc>
                <a:spcPts val="2800"/>
              </a:lnSpc>
              <a:spcAft>
                <a:spcPts val="0"/>
              </a:spcAft>
            </a:pPr>
            <a:r>
              <a:rPr lang="en-US" sz="2800" spc="-60">
                <a:solidFill>
                  <a:srgbClr val="000000"/>
                </a:solidFill>
                <a:latin typeface="Calibri" pitchFamily="2" panose="02020603050405020304"/>
              </a:rPr>
              <a:t>Meeting Basic Plan </a:t>
            </a:r>
          </a:p>
          <a:p>
            <a:pPr marL="0" marR="0" indent="0" algn="ctr">
              <a:lnSpc>
                <a:spcPts val="2800"/>
              </a:lnSpc>
              <a:spcBef>
                <a:spcPts val="1450"/>
              </a:spcBef>
              <a:spcAft>
                <a:spcPts val="20"/>
              </a:spcAft>
            </a:pPr>
            <a:r>
              <a:rPr lang="en-US" sz="2800" spc="-30">
                <a:solidFill>
                  <a:srgbClr val="000000"/>
                </a:solidFill>
                <a:latin typeface="Calibri" pitchFamily="2" panose="02020603050405020304"/>
              </a:rPr>
              <a:t>Requirements </a:t>
            </a:r>
          </a:p>
        </p:txBody>
      </p:sp>
      <p:sp>
        <p:nvSpPr>
          <p:cNvPr id="11" name=""/>
          <p:cNvSpPr/>
          <p:nvPr>
            <p:ph type="body" idx="10"/>
          </p:nvPr>
        </p:nvSpPr>
        <p:spPr>
          <a:xfrm>
            <a:off x="4029710" y="5181600"/>
            <a:ext cx="6035040" cy="11976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77495" rIns="0" bIns="0" anchor="t"/>
          <a:lstStyle/>
          <a:p>
            <a:pPr marL="0" marR="0" indent="0" algn="r">
              <a:lnSpc>
                <a:spcPts val="2400"/>
              </a:lnSpc>
              <a:spcAft>
                <a:spcPts val="4750"/>
              </a:spcAft>
            </a:pPr>
            <a:r>
              <a:rPr lang="en-US" sz="2350" spc="10">
                <a:solidFill>
                  <a:srgbClr val="A71930"/>
                </a:solidFill>
                <a:latin typeface="Calibri" pitchFamily="2" panose="02020603050405020304"/>
              </a:rPr>
              <a:t>Building a Strong Infrastructure = Quality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"/>
          <p:cNvSpPr/>
          <p:nvPr>
            <p:ph type="body" idx="10"/>
          </p:nvPr>
        </p:nvSpPr>
        <p:spPr>
          <a:xfrm>
            <a:off x="475615" y="631190"/>
            <a:ext cx="11118850" cy="655320"/>
          </a:xfrm>
          <a:prstGeom prst="rect">
            <a:avLst/>
          </a:prstGeom>
          <a:noFill/>
          <a:ln w="8890" cmpd="sng">
            <a:solidFill>
              <a:srgbClr val="44546A"/>
            </a:solidFill>
            <a:prstDash val="solid"/>
          </a:ln>
        </p:spPr>
        <p:txBody>
          <a:bodyPr vert="horz" lIns="0" tIns="89535" rIns="0" bIns="0" anchor="t"/>
          <a:lstStyle/>
          <a:p>
            <a:pPr marL="182880" marR="0" indent="0" algn="l">
              <a:lnSpc>
                <a:spcPts val="3300"/>
              </a:lnSpc>
              <a:spcAft>
                <a:spcPts val="1005"/>
              </a:spcAft>
            </a:pPr>
            <a:r>
              <a:rPr lang="en-US" sz="3150" b="1" spc="0">
                <a:solidFill>
                  <a:srgbClr val="203864"/>
                </a:solidFill>
                <a:latin typeface="Calibri" pitchFamily="2" panose="02020603050405020304"/>
              </a:rPr>
              <a:t>Regulatory Audits Agenda </a:t>
            </a:r>
          </a:p>
        </p:txBody>
      </p:sp>
      <p:sp>
        <p:nvSpPr>
          <p:cNvPr id="4" name=""/>
          <p:cNvSpPr/>
          <p:nvPr>
            <p:ph type="body" idx="10"/>
          </p:nvPr>
        </p:nvSpPr>
        <p:spPr>
          <a:xfrm>
            <a:off x="475615" y="1323340"/>
            <a:ext cx="11240770" cy="30289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8265" rIns="0" bIns="0" anchor="t">
            <a:normAutofit fontScale="85000"/>
          </a:bodyPr>
          <a:lstStyle/>
          <a:p>
            <a:pPr marL="182880" marR="0" indent="0" algn="just">
              <a:lnSpc>
                <a:spcPts val="3600"/>
              </a:lnSpc>
              <a:spcAft>
                <a:spcPts val="0"/>
              </a:spcAft>
            </a:pPr>
            <a:r>
              <a:rPr lang="en-US" sz="3550" spc="-20">
                <a:solidFill>
                  <a:srgbClr val="203864"/>
                </a:solidFill>
                <a:latin typeface="Verdana" pitchFamily="2" panose="02020603050405020304"/>
              </a:rPr>
              <a:t>&gt; </a:t>
            </a:r>
            <a:r>
              <a:rPr lang="en-US" sz="2800" spc="-20">
                <a:solidFill>
                  <a:srgbClr val="203864"/>
                </a:solidFill>
                <a:latin typeface="Calibri" pitchFamily="2" panose="02020603050405020304"/>
              </a:rPr>
              <a:t>The MA Program is a shared responsibility and accountability </a:t>
            </a:r>
          </a:p>
          <a:p>
            <a:pPr marL="182880" marR="0" indent="0" algn="just">
              <a:lnSpc>
                <a:spcPts val="3600"/>
              </a:lnSpc>
              <a:spcBef>
                <a:spcPts val="1280"/>
              </a:spcBef>
              <a:spcAft>
                <a:spcPts val="0"/>
              </a:spcAft>
            </a:pPr>
            <a:r>
              <a:rPr lang="en-US" sz="3550" spc="-15">
                <a:solidFill>
                  <a:srgbClr val="203864"/>
                </a:solidFill>
                <a:latin typeface="Verdana" pitchFamily="2" panose="02020603050405020304"/>
              </a:rPr>
              <a:t>&gt; </a:t>
            </a:r>
            <a:r>
              <a:rPr lang="en-US" sz="2800" spc="-15">
                <a:solidFill>
                  <a:srgbClr val="203864"/>
                </a:solidFill>
                <a:latin typeface="Calibri" pitchFamily="2" panose="02020603050405020304"/>
              </a:rPr>
              <a:t>So you </a:t>
            </a:r>
            <a:r>
              <a:rPr lang="en-US" sz="2750" i="1" spc="-15">
                <a:solidFill>
                  <a:srgbClr val="203864"/>
                </a:solidFill>
                <a:latin typeface="Calibri" pitchFamily="2" panose="02020603050405020304"/>
              </a:rPr>
              <a:t>really </a:t>
            </a:r>
            <a:r>
              <a:rPr lang="en-US" sz="2800" spc="-15">
                <a:solidFill>
                  <a:srgbClr val="203864"/>
                </a:solidFill>
                <a:latin typeface="Calibri" pitchFamily="2" panose="02020603050405020304"/>
              </a:rPr>
              <a:t>want to know what we think about CMS regulatory audits? </a:t>
            </a:r>
          </a:p>
          <a:p>
            <a:pPr marL="182880" marR="0" indent="0" algn="just">
              <a:lnSpc>
                <a:spcPts val="3600"/>
              </a:lnSpc>
              <a:spcBef>
                <a:spcPts val="1180"/>
              </a:spcBef>
              <a:spcAft>
                <a:spcPts val="0"/>
              </a:spcAft>
            </a:pPr>
            <a:r>
              <a:rPr lang="en-US" sz="3550" spc="-20">
                <a:solidFill>
                  <a:srgbClr val="203864"/>
                </a:solidFill>
                <a:latin typeface="Verdana" pitchFamily="2" panose="02020603050405020304"/>
              </a:rPr>
              <a:t>&gt; </a:t>
            </a:r>
            <a:r>
              <a:rPr lang="en-US" sz="2800" spc="-20">
                <a:solidFill>
                  <a:srgbClr val="203864"/>
                </a:solidFill>
                <a:latin typeface="Calibri" pitchFamily="2" panose="02020603050405020304"/>
              </a:rPr>
              <a:t>What well-defined, transparent regulatory audits accomplish </a:t>
            </a:r>
          </a:p>
          <a:p>
            <a:pPr marL="182880" marR="0" indent="0" algn="just">
              <a:lnSpc>
                <a:spcPts val="3600"/>
              </a:lnSpc>
              <a:spcBef>
                <a:spcPts val="1300"/>
              </a:spcBef>
              <a:spcAft>
                <a:spcPts val="0"/>
              </a:spcAft>
            </a:pPr>
            <a:r>
              <a:rPr lang="en-US" sz="3550" spc="-20">
                <a:solidFill>
                  <a:srgbClr val="203864"/>
                </a:solidFill>
                <a:latin typeface="Verdana" pitchFamily="2" panose="02020603050405020304"/>
              </a:rPr>
              <a:t>&gt; </a:t>
            </a:r>
            <a:r>
              <a:rPr lang="en-US" sz="2800" spc="-20">
                <a:solidFill>
                  <a:srgbClr val="203864"/>
                </a:solidFill>
                <a:latin typeface="Calibri" pitchFamily="2" panose="02020603050405020304"/>
              </a:rPr>
              <a:t>Panel discussion: Our recommendations to improve the effectiveness </a:t>
            </a:r>
          </a:p>
          <a:p>
            <a:pPr marL="548640" marR="0" indent="0" algn="just">
              <a:lnSpc>
                <a:spcPts val="2800"/>
              </a:lnSpc>
              <a:spcBef>
                <a:spcPts val="295"/>
              </a:spcBef>
              <a:spcAft>
                <a:spcPts val="1705"/>
              </a:spcAft>
            </a:pPr>
            <a:r>
              <a:rPr lang="en-US" sz="2800" spc="-10">
                <a:solidFill>
                  <a:srgbClr val="203864"/>
                </a:solidFill>
                <a:latin typeface="Calibri" pitchFamily="2" panose="02020603050405020304"/>
              </a:rPr>
              <a:t>and value of regulatory audits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"/>
          <p:cNvSpPr/>
          <p:nvPr>
            <p:ph type="body" idx="10"/>
          </p:nvPr>
        </p:nvSpPr>
        <p:spPr>
          <a:xfrm>
            <a:off x="728345" y="631190"/>
            <a:ext cx="10375900" cy="535940"/>
          </a:xfrm>
          <a:prstGeom prst="rect">
            <a:avLst/>
          </a:prstGeom>
          <a:noFill/>
          <a:ln w="8890" cmpd="sng">
            <a:solidFill>
              <a:srgbClr val="203864"/>
            </a:solidFill>
            <a:prstDash val="solid"/>
          </a:ln>
        </p:spPr>
        <p:txBody>
          <a:bodyPr vert="horz" lIns="0" tIns="78105" rIns="0" bIns="0" anchor="t"/>
          <a:lstStyle/>
          <a:p>
            <a:pPr marL="91440" marR="0" indent="0" algn="l">
              <a:lnSpc>
                <a:spcPts val="2800"/>
              </a:lnSpc>
              <a:spcAft>
                <a:spcPts val="575"/>
              </a:spcAft>
            </a:pPr>
            <a:r>
              <a:rPr lang="en-US" sz="2750" b="1" spc="15">
                <a:solidFill>
                  <a:srgbClr val="203864"/>
                </a:solidFill>
                <a:latin typeface="Calibri" pitchFamily="2" panose="02020603050405020304"/>
              </a:rPr>
              <a:t>Medicare Advantage is a Shared Responsibility and Accountability </a:t>
            </a:r>
          </a:p>
        </p:txBody>
      </p:sp>
      <p:sp>
        <p:nvSpPr>
          <p:cNvPr id="4" name=""/>
          <p:cNvSpPr/>
          <p:nvPr>
            <p:ph type="body" idx="10"/>
          </p:nvPr>
        </p:nvSpPr>
        <p:spPr>
          <a:xfrm>
            <a:off x="871855" y="1241425"/>
            <a:ext cx="10172700" cy="34429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6230" rIns="0" bIns="0" anchor="t">
            <a:normAutofit fontScale="55000"/>
          </a:bodyPr>
          <a:lstStyle/>
          <a:p>
            <a:pPr marL="0" marR="0" indent="0" algn="just">
              <a:lnSpc>
                <a:spcPts val="2800"/>
              </a:lnSpc>
              <a:spcAft>
                <a:spcPts val="0"/>
              </a:spcAft>
            </a:pPr>
            <a:r>
              <a:rPr lang="en-US" sz="4700" spc="5">
                <a:solidFill>
                  <a:srgbClr val="000000"/>
                </a:solidFill>
                <a:latin typeface="Arial Narrow" pitchFamily="2" panose="02020603050405020304"/>
              </a:rPr>
              <a:t>•• </a:t>
            </a:r>
            <a:r>
              <a:rPr lang="en-US" sz="2350" spc="5">
                <a:solidFill>
                  <a:srgbClr val="000000"/>
                </a:solidFill>
                <a:latin typeface="Calibri" pitchFamily="2" panose="02020603050405020304"/>
              </a:rPr>
              <a:t>We read the newspapers and industry reports and are well aware of the intense </a:t>
            </a:r>
          </a:p>
          <a:p>
            <a:pPr marL="320040" marR="0" indent="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50" spc="10">
                <a:solidFill>
                  <a:srgbClr val="000000"/>
                </a:solidFill>
                <a:latin typeface="Calibri" pitchFamily="2" panose="02020603050405020304"/>
              </a:rPr>
              <a:t>scrutiny and focus upon the MA Program. </a:t>
            </a:r>
          </a:p>
          <a:p>
            <a:pPr marL="0" marR="0" indent="0" algn="just">
              <a:lnSpc>
                <a:spcPts val="2800"/>
              </a:lnSpc>
              <a:spcBef>
                <a:spcPts val="3505"/>
              </a:spcBef>
              <a:spcAft>
                <a:spcPts val="0"/>
              </a:spcAft>
            </a:pPr>
            <a:r>
              <a:rPr lang="en-US" sz="4700" spc="15">
                <a:solidFill>
                  <a:srgbClr val="000000"/>
                </a:solidFill>
                <a:latin typeface="Arial Narrow" pitchFamily="2" panose="02020603050405020304"/>
              </a:rPr>
              <a:t>•• </a:t>
            </a:r>
            <a:r>
              <a:rPr lang="en-US" sz="2350" spc="15">
                <a:solidFill>
                  <a:srgbClr val="000000"/>
                </a:solidFill>
                <a:latin typeface="Calibri" pitchFamily="2" panose="02020603050405020304"/>
              </a:rPr>
              <a:t>We regard the MA Program as an excellent model for responding to Medicare </a:t>
            </a:r>
          </a:p>
          <a:p>
            <a:pPr marL="320040" marR="0" indent="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50" spc="10">
                <a:solidFill>
                  <a:srgbClr val="000000"/>
                </a:solidFill>
                <a:latin typeface="Calibri" pitchFamily="2" panose="02020603050405020304"/>
              </a:rPr>
              <a:t>beneficiary preferences, introducing new benefits, and fostering innovations. </a:t>
            </a:r>
          </a:p>
          <a:p>
            <a:pPr marL="0" marR="0" indent="0" algn="just">
              <a:lnSpc>
                <a:spcPts val="2800"/>
              </a:lnSpc>
              <a:spcBef>
                <a:spcPts val="3435"/>
              </a:spcBef>
              <a:spcAft>
                <a:spcPts val="0"/>
              </a:spcAft>
            </a:pPr>
            <a:r>
              <a:rPr lang="en-US" sz="4700" spc="20">
                <a:solidFill>
                  <a:srgbClr val="000000"/>
                </a:solidFill>
                <a:latin typeface="Arial Narrow" pitchFamily="2" panose="02020603050405020304"/>
              </a:rPr>
              <a:t>•• </a:t>
            </a:r>
            <a:r>
              <a:rPr lang="en-US" sz="2350" spc="20">
                <a:solidFill>
                  <a:srgbClr val="000000"/>
                </a:solidFill>
                <a:latin typeface="Calibri" pitchFamily="2" panose="02020603050405020304"/>
              </a:rPr>
              <a:t>We are fully committed to seeing the MA Program succeed in delivering value-</a:t>
            </a:r>
            <a:r>
              <a:rPr lang="en-US" sz="100">
                <a:solidFill>
                  <a:srgbClr val="000000"/>
                </a:solidFill>
                <a:latin typeface="Calibri" pitchFamily="2" panose="02020603050405020304"/>
              </a:rPr>
              <a:t> </a:t>
            </a:r>
          </a:p>
          <a:p>
            <a:pPr marL="320040" marR="0" indent="0" algn="just">
              <a:lnSpc>
                <a:spcPts val="2400"/>
              </a:lnSpc>
              <a:spcBef>
                <a:spcPts val="0"/>
              </a:spcBef>
              <a:spcAft>
                <a:spcPts val="2110"/>
              </a:spcAft>
            </a:pPr>
            <a:r>
              <a:rPr lang="en-US" sz="2350" spc="10">
                <a:solidFill>
                  <a:srgbClr val="000000"/>
                </a:solidFill>
                <a:latin typeface="Calibri" pitchFamily="2" panose="02020603050405020304"/>
              </a:rPr>
              <a:t>based care that achieves quality outcomes with high beneficiary satisfaction.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"/>
          <p:cNvSpPr/>
          <p:nvPr>
            <p:ph type="body" idx="10"/>
          </p:nvPr>
        </p:nvSpPr>
        <p:spPr>
          <a:xfrm>
            <a:off x="728345" y="631190"/>
            <a:ext cx="8001000" cy="535940"/>
          </a:xfrm>
          <a:prstGeom prst="rect">
            <a:avLst/>
          </a:prstGeom>
          <a:noFill/>
          <a:ln w="8890" cmpd="sng">
            <a:solidFill>
              <a:srgbClr val="44546A"/>
            </a:solidFill>
            <a:prstDash val="solid"/>
          </a:ln>
        </p:spPr>
        <p:txBody>
          <a:bodyPr vert="horz" lIns="0" tIns="78105" rIns="0" bIns="0" anchor="t">
            <a:normAutofit fontScale="95000"/>
          </a:bodyPr>
          <a:lstStyle/>
          <a:p>
            <a:pPr marL="91440" marR="0" indent="0" algn="l">
              <a:lnSpc>
                <a:spcPts val="2800"/>
              </a:lnSpc>
              <a:spcAft>
                <a:spcPts val="575"/>
              </a:spcAft>
            </a:pPr>
            <a:r>
              <a:rPr lang="en-US" sz="2750" b="1" spc="35">
                <a:solidFill>
                  <a:srgbClr val="203864"/>
                </a:solidFill>
                <a:latin typeface="Calibri" pitchFamily="2" panose="02020603050405020304"/>
              </a:rPr>
              <a:t>What we </a:t>
            </a:r>
            <a:r>
              <a:rPr lang="en-US" sz="2750" b="1" i="1" spc="35">
                <a:solidFill>
                  <a:srgbClr val="203864"/>
                </a:solidFill>
                <a:latin typeface="Calibri" pitchFamily="2" panose="02020603050405020304"/>
              </a:rPr>
              <a:t>really do think </a:t>
            </a:r>
            <a:r>
              <a:rPr lang="en-US" sz="2750" b="1" spc="35">
                <a:solidFill>
                  <a:srgbClr val="203864"/>
                </a:solidFill>
                <a:latin typeface="Calibri" pitchFamily="2" panose="02020603050405020304"/>
              </a:rPr>
              <a:t>about Regulatory Audits </a:t>
            </a:r>
          </a:p>
        </p:txBody>
      </p:sp>
      <p:sp>
        <p:nvSpPr>
          <p:cNvPr id="4" name=""/>
          <p:cNvSpPr/>
          <p:nvPr>
            <p:ph type="body" idx="10"/>
          </p:nvPr>
        </p:nvSpPr>
        <p:spPr>
          <a:xfrm>
            <a:off x="850265" y="1167765"/>
            <a:ext cx="10287000" cy="31756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58750" rIns="0" bIns="0" anchor="t"/>
          <a:lstStyle/>
          <a:p>
            <a:pPr marL="0" marR="0" indent="0" algn="just">
              <a:lnSpc>
                <a:spcPts val="2900"/>
              </a:lnSpc>
              <a:spcAft>
                <a:spcPts val="0"/>
              </a:spcAft>
            </a:pPr>
            <a:r>
              <a:rPr lang="en-US" sz="3600" spc="15">
                <a:solidFill>
                  <a:srgbClr val="000000"/>
                </a:solidFill>
                <a:latin typeface="Arial" pitchFamily="2" panose="02020603050405020304"/>
              </a:rPr>
              <a:t>+</a:t>
            </a:r>
            <a:r>
              <a:rPr lang="en-US" sz="2350" spc="15">
                <a:solidFill>
                  <a:srgbClr val="000000"/>
                </a:solidFill>
                <a:latin typeface="Calibri" pitchFamily="2" panose="02020603050405020304"/>
              </a:rPr>
              <a:t>They are an opportunity for MA plans to show how well we provide Medicare </a:t>
            </a:r>
          </a:p>
          <a:p>
            <a:pPr marL="274320" marR="0" indent="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50" spc="15">
                <a:solidFill>
                  <a:srgbClr val="000000"/>
                </a:solidFill>
                <a:latin typeface="Calibri" pitchFamily="2" panose="02020603050405020304"/>
              </a:rPr>
              <a:t>beneficiaries access to medical services and medications, and afford them the </a:t>
            </a:r>
          </a:p>
          <a:p>
            <a:pPr marL="274320" marR="0" indent="0" algn="just">
              <a:lnSpc>
                <a:spcPts val="2400"/>
              </a:lnSpc>
              <a:spcBef>
                <a:spcPts val="470"/>
              </a:spcBef>
              <a:spcAft>
                <a:spcPts val="0"/>
              </a:spcAft>
            </a:pPr>
            <a:r>
              <a:rPr lang="en-US" sz="2350" spc="5">
                <a:solidFill>
                  <a:srgbClr val="000000"/>
                </a:solidFill>
                <a:latin typeface="Calibri" pitchFamily="2" panose="02020603050405020304"/>
              </a:rPr>
              <a:t>rights and protections set by regulations. </a:t>
            </a:r>
          </a:p>
          <a:p>
            <a:pPr marL="0" marR="0" indent="0" algn="just">
              <a:lnSpc>
                <a:spcPts val="2900"/>
              </a:lnSpc>
              <a:spcBef>
                <a:spcPts val="1855"/>
              </a:spcBef>
              <a:spcAft>
                <a:spcPts val="0"/>
              </a:spcAft>
            </a:pPr>
            <a:r>
              <a:rPr lang="en-US" sz="3600" spc="10">
                <a:solidFill>
                  <a:srgbClr val="000000"/>
                </a:solidFill>
                <a:latin typeface="Arial" pitchFamily="2" panose="02020603050405020304"/>
              </a:rPr>
              <a:t>+</a:t>
            </a:r>
            <a:r>
              <a:rPr lang="en-US" sz="2350" spc="10">
                <a:solidFill>
                  <a:srgbClr val="000000"/>
                </a:solidFill>
                <a:latin typeface="Calibri" pitchFamily="2" panose="02020603050405020304"/>
              </a:rPr>
              <a:t>They are an important way to demonstrate to CMS, the OIG, Congress, and the </a:t>
            </a:r>
          </a:p>
          <a:p>
            <a:pPr marL="274320" marR="0" indent="0" algn="just">
              <a:lnSpc>
                <a:spcPts val="2400"/>
              </a:lnSpc>
              <a:spcBef>
                <a:spcPts val="5"/>
              </a:spcBef>
              <a:spcAft>
                <a:spcPts val="0"/>
              </a:spcAft>
            </a:pPr>
            <a:r>
              <a:rPr lang="en-US" sz="2350" spc="10">
                <a:solidFill>
                  <a:srgbClr val="000000"/>
                </a:solidFill>
                <a:latin typeface="Calibri" pitchFamily="2" panose="02020603050405020304"/>
              </a:rPr>
              <a:t>public at-large the value and strong outcomes achieved by MA plans. </a:t>
            </a:r>
          </a:p>
          <a:p>
            <a:pPr marL="0" marR="0" indent="0" algn="just">
              <a:lnSpc>
                <a:spcPts val="2900"/>
              </a:lnSpc>
              <a:spcBef>
                <a:spcPts val="1855"/>
              </a:spcBef>
              <a:spcAft>
                <a:spcPts val="0"/>
              </a:spcAft>
            </a:pPr>
            <a:r>
              <a:rPr lang="en-US" sz="3600" spc="15">
                <a:solidFill>
                  <a:srgbClr val="000000"/>
                </a:solidFill>
                <a:latin typeface="Arial" pitchFamily="2" panose="02020603050405020304"/>
              </a:rPr>
              <a:t>+</a:t>
            </a:r>
            <a:r>
              <a:rPr lang="en-US" sz="2350" spc="15">
                <a:solidFill>
                  <a:srgbClr val="000000"/>
                </a:solidFill>
                <a:latin typeface="Calibri" pitchFamily="2" panose="02020603050405020304"/>
              </a:rPr>
              <a:t>They are an essential component in building trust in the MA Program and its </a:t>
            </a:r>
          </a:p>
          <a:p>
            <a:pPr marL="274320" marR="0" indent="0" algn="just">
              <a:lnSpc>
                <a:spcPts val="2400"/>
              </a:lnSpc>
              <a:spcBef>
                <a:spcPts val="5"/>
              </a:spcBef>
              <a:spcAft>
                <a:spcPts val="1130"/>
              </a:spcAft>
            </a:pPr>
            <a:r>
              <a:rPr lang="en-US" sz="2350" spc="0">
                <a:solidFill>
                  <a:srgbClr val="000000"/>
                </a:solidFill>
                <a:latin typeface="Calibri" pitchFamily="2" panose="02020603050405020304"/>
              </a:rPr>
              <a:t>participating plans, and protecting the integrity of this popular, growing program. </a:t>
            </a:r>
          </a:p>
        </p:txBody>
      </p:sp>
    </p:spTree>
  </p:cSld>
  <p:clrMapOvr>
    <a:masterClrMapping/>
  </p:clrMapOvr>
</p:sldLayout>
</file>

<file path=ppt/slideMasters/_rels/slideMaster.xml.rels><Relationships xmlns="http://schemas.openxmlformats.org/package/2006/relationships"><Relationship Id="tId" Type="http://schemas.openxmlformats.org/officeDocument/2006/relationships/theme" Target="../theme/theme.xml"/><Relationship Id="slId1" Type="http://schemas.openxmlformats.org/officeDocument/2006/relationships/slideLayout" Target="../slideLayouts/slideLayout1.xml"/><Relationship Id="slId2" Type="http://schemas.openxmlformats.org/officeDocument/2006/relationships/slideLayout" Target="../slideLayouts/slideLayout2.xml"/><Relationship Id="slId3" Type="http://schemas.openxmlformats.org/officeDocument/2006/relationships/slideLayout" Target="../slideLayouts/slideLayout3.xml"/><Relationship Id="slId4" Type="http://schemas.openxmlformats.org/officeDocument/2006/relationships/slideLayout" Target="../slideLayouts/slideLayout4.xml"/><Relationship Id="slId5" Type="http://schemas.openxmlformats.org/officeDocument/2006/relationships/slideLayout" Target="../slideLayouts/slideLayout5.xml"/><Relationship Id="slId6" Type="http://schemas.openxmlformats.org/officeDocument/2006/relationships/slideLayout" Target="../slideLayouts/slideLayout6.xml"/><Relationship Id="slId7" Type="http://schemas.openxmlformats.org/officeDocument/2006/relationships/slideLayout" Target="../slideLayouts/slideLayout7.xml"/><Relationship Id="slId8" Type="http://schemas.openxmlformats.org/officeDocument/2006/relationships/slideLayout" Target="../slideLayouts/slideLayout8.xml"/><Relationship Id="slId9" Type="http://schemas.openxmlformats.org/officeDocument/2006/relationships/slideLayout" Target="../slideLayouts/slideLayout9.xml"/><Relationship Id="slId10" Type="http://schemas.openxmlformats.org/officeDocument/2006/relationships/slideLayout" Target="../slideLayouts/slideLayout10.xml"/></Relationships>
</file>

<file path=ppt/slideMasters/slideMaster.xml><?xml version="1.0" encoding="utf-8"?>
<p:sldMaster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chemeClr val="bg1">
            <a:alpha val="100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slId1"/>
    <p:sldLayoutId id="2147483650" r:id="slId2"/>
    <p:sldLayoutId id="2147483651" r:id="slId3"/>
    <p:sldLayoutId id="2147483652" r:id="slId4"/>
    <p:sldLayoutId id="2147483653" r:id="slId5"/>
    <p:sldLayoutId id="2147483654" r:id="slId6"/>
    <p:sldLayoutId id="2147483655" r:id="slId7"/>
    <p:sldLayoutId id="2147483656" r:id="slId8"/>
    <p:sldLayoutId id="2147483657" r:id="slId9"/>
    <p:sldLayoutId id="2147483658" r:id="slId10"/>
  </p:sldLayoutIdLst>
  <p:txStyles>
    <p:titleStyle/>
    <p:bodyStyle/>
    <p:otherStyle/>
  </p:txStyles>
</p:sldMaster>
</file>

<file path=ppt/slides/_rels/slide1.xml.rels><Relationships xmlns="http://schemas.openxmlformats.org/package/2006/relationships"><Relationship Id="prId1" Type="http://schemas.openxmlformats.org/officeDocument/2006/relationships/image" Target="../media/image1.jpg"/><Relationship Id="slId1" Type="http://schemas.openxmlformats.org/officeDocument/2006/relationships/slideLayout" Target="../slideLayouts/slideLayout1.xml"/></Relationships>
</file>

<file path=ppt/slides/_rels/slide10.xml.rels><Relationships xmlns="http://schemas.openxmlformats.org/package/2006/relationships"><Relationship Id="prId19" Type="http://schemas.openxmlformats.org/officeDocument/2006/relationships/image" Target="../media/image19.jpg"/><Relationship Id="slId10" Type="http://schemas.openxmlformats.org/officeDocument/2006/relationships/slideLayout" Target="../slideLayouts/slideLayout10.xml"/></Relationships>
</file>

<file path=ppt/slides/_rels/slide2.xml.rels><Relationships xmlns="http://schemas.openxmlformats.org/package/2006/relationships"><Relationship Id="prId2" Type="http://schemas.openxmlformats.org/officeDocument/2006/relationships/image" Target="../media/image2.jpg"/><Relationship Id="slId2" Type="http://schemas.openxmlformats.org/officeDocument/2006/relationships/slideLayout" Target="../slideLayouts/slideLayout2.xml"/></Relationships>
</file>

<file path=ppt/slides/_rels/slide3.xml.rels><Relationships xmlns="http://schemas.openxmlformats.org/package/2006/relationships"><Relationship Id="prId3" Type="http://schemas.openxmlformats.org/officeDocument/2006/relationships/image" Target="../media/image3.jpg"/><Relationship Id="prId4" Type="http://schemas.openxmlformats.org/officeDocument/2006/relationships/image" Target="../media/image4.jpg"/><Relationship Id="prId5" Type="http://schemas.openxmlformats.org/officeDocument/2006/relationships/image" Target="../media/image5.jpg"/><Relationship Id="prId6" Type="http://schemas.openxmlformats.org/officeDocument/2006/relationships/image" Target="../media/image6.jpg"/><Relationship Id="prId7" Type="http://schemas.openxmlformats.org/officeDocument/2006/relationships/image" Target="../media/image7.jpg"/><Relationship Id="prId8" Type="http://schemas.openxmlformats.org/officeDocument/2006/relationships/image" Target="../media/image8.jpg"/><Relationship Id="prId9" Type="http://schemas.openxmlformats.org/officeDocument/2006/relationships/image" Target="../media/image9.jpg"/><Relationship Id="prId10" Type="http://schemas.openxmlformats.org/officeDocument/2006/relationships/image" Target="../media/image10.jpg"/><Relationship Id="slId3" Type="http://schemas.openxmlformats.org/officeDocument/2006/relationships/slideLayout" Target="../slideLayouts/slideLayout3.xml"/></Relationships>
</file>

<file path=ppt/slides/_rels/slide4.xml.rels><Relationships xmlns="http://schemas.openxmlformats.org/package/2006/relationships"><Relationship Id="prId11" Type="http://schemas.openxmlformats.org/officeDocument/2006/relationships/image" Target="../media/image11.jpg"/><Relationship Id="slId4" Type="http://schemas.openxmlformats.org/officeDocument/2006/relationships/slideLayout" Target="../slideLayouts/slideLayout4.xml"/></Relationships>
</file>

<file path=ppt/slides/_rels/slide5.xml.rels><Relationships xmlns="http://schemas.openxmlformats.org/package/2006/relationships"><Relationship Id="prId12" Type="http://schemas.openxmlformats.org/officeDocument/2006/relationships/image" Target="../media/image12.jpg"/><Relationship Id="slId5" Type="http://schemas.openxmlformats.org/officeDocument/2006/relationships/slideLayout" Target="../slideLayouts/slideLayout5.xml"/></Relationships>
</file>

<file path=ppt/slides/_rels/slide6.xml.rels><Relationships xmlns="http://schemas.openxmlformats.org/package/2006/relationships"><Relationship Id="prId13" Type="http://schemas.openxmlformats.org/officeDocument/2006/relationships/image" Target="../media/image13.jpg"/><Relationship Id="prId14" Type="http://schemas.openxmlformats.org/officeDocument/2006/relationships/image" Target="../media/image14.jpg"/><Relationship Id="slId6" Type="http://schemas.openxmlformats.org/officeDocument/2006/relationships/slideLayout" Target="../slideLayouts/slideLayout6.xml"/></Relationships>
</file>

<file path=ppt/slides/_rels/slide7.xml.rels><Relationships xmlns="http://schemas.openxmlformats.org/package/2006/relationships"><Relationship Id="prId15" Type="http://schemas.openxmlformats.org/officeDocument/2006/relationships/image" Target="../media/image15.jpg"/><Relationship Id="slId7" Type="http://schemas.openxmlformats.org/officeDocument/2006/relationships/slideLayout" Target="../slideLayouts/slideLayout7.xml"/></Relationships>
</file>

<file path=ppt/slides/_rels/slide8.xml.rels><Relationships xmlns="http://schemas.openxmlformats.org/package/2006/relationships"><Relationship Id="prId16" Type="http://schemas.openxmlformats.org/officeDocument/2006/relationships/image" Target="../media/image16.jpg"/><Relationship Id="prId17" Type="http://schemas.openxmlformats.org/officeDocument/2006/relationships/image" Target="../media/image17.jpg"/><Relationship Id="slId8" Type="http://schemas.openxmlformats.org/officeDocument/2006/relationships/slideLayout" Target="../slideLayouts/slideLayout8.xml"/></Relationships>
</file>

<file path=ppt/slides/_rels/slide9.xml.rels><Relationships xmlns="http://schemas.openxmlformats.org/package/2006/relationships"><Relationship Id="prId18" Type="http://schemas.openxmlformats.org/officeDocument/2006/relationships/image" Target="../media/image18.jpg"/><Relationship Id="slId9" Type="http://schemas.openxmlformats.org/officeDocument/2006/relationships/slideLayout" Target="../slideLayouts/slideLayout9.xml"/></Relationships>
</file>

<file path=ppt/slides/slide1.xml><?xml version="1.0" encoding="utf-8"?>
<p:sld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rgbClr val="3D256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"/>
          <p:cNvPicPr/>
          <p:nvPr/>
        </p:nvPicPr>
        <p:blipFill>
          <a:blip r:embed="prId1"/>
          <a:stretch>
            <a:fillRect/>
          </a:stretch>
        </p:blipFill>
        <p:spPr>
          <a:xfrm>
            <a:off x="3371850" y="685800"/>
            <a:ext cx="5619750" cy="3219450"/>
          </a:xfrm>
          <a:prstGeom prst="rect">
            <a:avLst/>
          </a:prstGeom>
        </p:spPr>
      </p:pic>
      <p:sp>
        <p:nvSpPr>
          <p:cNvPr id="4" name=""/>
          <p:cNvSpPr/>
          <p:nvPr>
            <p:ph type="body" idx="10"/>
          </p:nvPr>
        </p:nvSpPr>
        <p:spPr>
          <a:xfrm>
            <a:off x="2266950" y="4095115"/>
            <a:ext cx="7683500" cy="11410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0170" rIns="0" bIns="0" anchor="t"/>
          <a:lstStyle/>
          <a:p>
            <a:pPr marL="0" marR="0" indent="0" algn="ctr">
              <a:lnSpc>
                <a:spcPts val="6300"/>
              </a:lnSpc>
              <a:spcAft>
                <a:spcPts val="1880"/>
              </a:spcAft>
            </a:pPr>
            <a:r>
              <a:rPr lang="en-US" sz="6150" spc="-175">
                <a:solidFill>
                  <a:srgbClr val="FFFFFF"/>
                </a:solidFill>
                <a:latin typeface="Calibri Light" pitchFamily="2" panose="02020603050405020304"/>
              </a:rPr>
              <a:t>MAPA Compliance Forum </a:t>
            </a:r>
          </a:p>
        </p:txBody>
      </p:sp>
      <p:sp>
        <p:nvSpPr>
          <p:cNvPr id="5" name=""/>
          <p:cNvSpPr/>
          <p:nvPr>
            <p:ph type="body" idx="10"/>
          </p:nvPr>
        </p:nvSpPr>
        <p:spPr>
          <a:xfrm>
            <a:off x="2266950" y="5236210"/>
            <a:ext cx="7683500" cy="8724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6675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en-US" sz="2700" spc="-140">
                <a:solidFill>
                  <a:srgbClr val="FFFFFF"/>
                </a:solidFill>
                <a:latin typeface="Calibri" pitchFamily="2" panose="02020603050405020304"/>
              </a:rPr>
              <a:t>CMS/MAPA “Getting to Know the Plans” </a:t>
            </a:r>
          </a:p>
          <a:p>
            <a:pPr marL="0" marR="0" indent="0" algn="ctr">
              <a:lnSpc>
                <a:spcPts val="2500"/>
              </a:lnSpc>
              <a:spcBef>
                <a:spcPts val="1105"/>
              </a:spcBef>
              <a:spcAft>
                <a:spcPts val="245"/>
              </a:spcAft>
            </a:pPr>
            <a:r>
              <a:rPr lang="en-US" sz="2700" spc="-160">
                <a:solidFill>
                  <a:srgbClr val="FFFFFF"/>
                </a:solidFill>
                <a:latin typeface="Calibri" pitchFamily="2" panose="02020603050405020304"/>
              </a:rPr>
              <a:t>December 11, 2019 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rgbClr val="3D256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>
            <p:ph type="body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D2561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/>
            <a:r>
              <a:rPr lang="en-US"/>
              <a:t/>
            </a:r>
          </a:p>
        </p:txBody>
      </p:sp>
      <p:pic>
        <p:nvPicPr>
          <p:cNvPr id="4" name=""/>
          <p:cNvPicPr/>
          <p:nvPr/>
        </p:nvPicPr>
        <p:blipFill>
          <a:blip r:embed="prId19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"/>
          <p:cNvSpPr/>
          <p:nvPr>
            <p:ph type="body" idx="10"/>
          </p:nvPr>
        </p:nvSpPr>
        <p:spPr>
          <a:xfrm>
            <a:off x="734695" y="742950"/>
            <a:ext cx="6589395" cy="5892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4130" rIns="0" bIns="0" anchor="t"/>
          <a:lstStyle/>
          <a:p>
            <a:pPr marL="0" marR="0" indent="0" algn="l">
              <a:lnSpc>
                <a:spcPts val="2200"/>
              </a:lnSpc>
              <a:spcAft>
                <a:spcPts val="0"/>
              </a:spcAft>
            </a:pPr>
            <a:r>
              <a:rPr lang="en-US" sz="1950" b="1" i="1" spc="5">
                <a:solidFill>
                  <a:srgbClr val="203864"/>
                </a:solidFill>
                <a:latin typeface="Calibri" pitchFamily="2" panose="02020603050405020304"/>
              </a:rPr>
              <a:t>Recommendation #4 </a:t>
            </a:r>
            <a:r>
              <a:rPr lang="en-US" sz="1950" b="1" spc="5">
                <a:solidFill>
                  <a:srgbClr val="203864"/>
                </a:solidFill>
                <a:latin typeface="Calibri" pitchFamily="2" panose="02020603050405020304"/>
              </a:rPr>
              <a:t>– Regulatory audits should not be used to </a:t>
            </a:r>
          </a:p>
          <a:p>
            <a:pPr marL="0" marR="0" indent="0" algn="l">
              <a:lnSpc>
                <a:spcPts val="2000"/>
              </a:lnSpc>
              <a:spcBef>
                <a:spcPts val="210"/>
              </a:spcBef>
              <a:spcAft>
                <a:spcPts val="0"/>
              </a:spcAft>
            </a:pPr>
            <a:r>
              <a:rPr lang="en-US" sz="1950" b="1" spc="10">
                <a:solidFill>
                  <a:srgbClr val="203864"/>
                </a:solidFill>
                <a:latin typeface="Calibri" pitchFamily="2" panose="02020603050405020304"/>
              </a:rPr>
              <a:t>establish new regulatory standards. </a:t>
            </a:r>
          </a:p>
        </p:txBody>
      </p:sp>
      <p:sp>
        <p:nvSpPr>
          <p:cNvPr id="6" name=""/>
          <p:cNvSpPr/>
          <p:nvPr>
            <p:ph type="body" idx="10"/>
          </p:nvPr>
        </p:nvSpPr>
        <p:spPr>
          <a:xfrm>
            <a:off x="746760" y="2355215"/>
            <a:ext cx="2145665" cy="3390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8575" rIns="0" bIns="0" anchor="t"/>
          <a:lstStyle/>
          <a:p>
            <a:pPr marL="0" marR="0" indent="0" algn="l">
              <a:lnSpc>
                <a:spcPts val="2400"/>
              </a:lnSpc>
              <a:spcAft>
                <a:spcPts val="0"/>
              </a:spcAft>
            </a:pPr>
            <a:r>
              <a:rPr lang="en-US" sz="2350" b="1" spc="-35">
                <a:solidFill>
                  <a:srgbClr val="203864"/>
                </a:solidFill>
                <a:latin typeface="Calibri" pitchFamily="2" panose="02020603050405020304"/>
              </a:rPr>
              <a:t>Panel Discussion: </a:t>
            </a:r>
          </a:p>
        </p:txBody>
      </p:sp>
      <p:sp>
        <p:nvSpPr>
          <p:cNvPr id="7" name=""/>
          <p:cNvSpPr/>
          <p:nvPr>
            <p:ph type="body" idx="10"/>
          </p:nvPr>
        </p:nvSpPr>
        <p:spPr>
          <a:xfrm>
            <a:off x="753110" y="2909570"/>
            <a:ext cx="6431280" cy="14363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970" rIns="0" bIns="0" anchor="t">
            <a:normAutofit fontScale="85000"/>
          </a:bodyPr>
          <a:lstStyle/>
          <a:p>
            <a:pPr marL="0" marR="0" indent="0" algn="just">
              <a:lnSpc>
                <a:spcPts val="2700"/>
              </a:lnSpc>
              <a:spcAft>
                <a:spcPts val="0"/>
              </a:spcAft>
            </a:pPr>
            <a:r>
              <a:rPr lang="en-US" sz="2350" spc="20">
                <a:solidFill>
                  <a:srgbClr val="203864"/>
                </a:solidFill>
                <a:latin typeface="Wingdings" pitchFamily="2" panose="02020603050405020304"/>
              </a:rPr>
              <a:t>Ø</a:t>
            </a:r>
            <a:r>
              <a:rPr lang="en-US" sz="2350" b="1" spc="20">
                <a:solidFill>
                  <a:srgbClr val="203864"/>
                </a:solidFill>
                <a:latin typeface="Calibri" pitchFamily="2" panose="02020603050405020304"/>
              </a:rPr>
              <a:t> Describe a CMS regulatory audit experience in </a:t>
            </a:r>
          </a:p>
          <a:p>
            <a:pPr marL="320040" marR="0" indent="0" algn="just">
              <a:lnSpc>
                <a:spcPts val="2400"/>
              </a:lnSpc>
              <a:spcBef>
                <a:spcPts val="300"/>
              </a:spcBef>
              <a:spcAft>
                <a:spcPts val="0"/>
              </a:spcAft>
            </a:pPr>
            <a:r>
              <a:rPr lang="en-US" sz="2350" b="1" spc="15">
                <a:solidFill>
                  <a:srgbClr val="203864"/>
                </a:solidFill>
                <a:latin typeface="Calibri" pitchFamily="2" panose="02020603050405020304"/>
              </a:rPr>
              <a:t>which your plan was held to a regulatory </a:t>
            </a:r>
          </a:p>
          <a:p>
            <a:pPr marL="320040" marR="0" indent="0" algn="just">
              <a:lnSpc>
                <a:spcPts val="2400"/>
              </a:lnSpc>
              <a:spcBef>
                <a:spcPts val="460"/>
              </a:spcBef>
              <a:spcAft>
                <a:spcPts val="0"/>
              </a:spcAft>
            </a:pPr>
            <a:r>
              <a:rPr lang="en-US" sz="2350" b="1" spc="0">
                <a:solidFill>
                  <a:srgbClr val="203864"/>
                </a:solidFill>
                <a:latin typeface="Calibri" pitchFamily="2" panose="02020603050405020304"/>
              </a:rPr>
              <a:t>standard that went beyond the then-established </a:t>
            </a:r>
          </a:p>
          <a:p>
            <a:pPr marL="320040" marR="0" indent="0" algn="just">
              <a:lnSpc>
                <a:spcPts val="2400"/>
              </a:lnSpc>
              <a:spcBef>
                <a:spcPts val="455"/>
              </a:spcBef>
              <a:spcAft>
                <a:spcPts val="0"/>
              </a:spcAft>
            </a:pPr>
            <a:r>
              <a:rPr lang="en-US" sz="2350" b="1" spc="5">
                <a:solidFill>
                  <a:srgbClr val="203864"/>
                </a:solidFill>
                <a:latin typeface="Calibri" pitchFamily="2" panose="02020603050405020304"/>
              </a:rPr>
              <a:t>written standard. 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rgbClr val="3D256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>
            <p:ph type="body" idx="10"/>
          </p:nvPr>
        </p:nvSpPr>
        <p:spPr>
          <a:xfrm>
            <a:off x="463550" y="655320"/>
            <a:ext cx="10972800" cy="5977255"/>
          </a:xfrm>
          <a:prstGeom prst="rect">
            <a:avLst/>
          </a:prstGeom>
          <a:solidFill>
            <a:srgbClr val="3D2561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/>
            <a:r>
              <a:rPr lang="en-US"/>
              <a:t/>
            </a:r>
          </a:p>
        </p:txBody>
      </p:sp>
      <p:pic>
        <p:nvPicPr>
          <p:cNvPr id="4" name=""/>
          <p:cNvPicPr/>
          <p:nvPr/>
        </p:nvPicPr>
        <p:blipFill>
          <a:blip r:embed="prId2"/>
          <a:stretch>
            <a:fillRect/>
          </a:stretch>
        </p:blipFill>
        <p:spPr>
          <a:xfrm>
            <a:off x="463550" y="655320"/>
            <a:ext cx="10972800" cy="5977255"/>
          </a:xfrm>
          <a:prstGeom prst="rect">
            <a:avLst/>
          </a:prstGeom>
        </p:spPr>
      </p:pic>
      <p:sp>
        <p:nvSpPr>
          <p:cNvPr id="5" name=""/>
          <p:cNvSpPr/>
          <p:nvPr>
            <p:ph type="body" idx="10"/>
          </p:nvPr>
        </p:nvSpPr>
        <p:spPr>
          <a:xfrm>
            <a:off x="1560830" y="864870"/>
            <a:ext cx="2139315" cy="4267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6195" rIns="0" bIns="0" anchor="t"/>
          <a:lstStyle/>
          <a:p>
            <a:pPr marL="0" marR="0" indent="0" algn="l">
              <a:lnSpc>
                <a:spcPts val="3100"/>
              </a:lnSpc>
              <a:spcAft>
                <a:spcPts val="0"/>
              </a:spcAft>
            </a:pPr>
            <a:r>
              <a:rPr lang="en-US" sz="2750" spc="-40">
                <a:solidFill>
                  <a:srgbClr val="000000"/>
                </a:solidFill>
                <a:latin typeface="Calibri" pitchFamily="2" panose="02020603050405020304"/>
              </a:rPr>
              <a:t>WHO ARE WE? </a:t>
            </a:r>
          </a:p>
        </p:txBody>
      </p:sp>
      <p:sp>
        <p:nvSpPr>
          <p:cNvPr id="6" name=""/>
          <p:cNvSpPr/>
          <p:nvPr>
            <p:ph type="body" idx="10"/>
          </p:nvPr>
        </p:nvSpPr>
        <p:spPr>
          <a:xfrm>
            <a:off x="2560320" y="1912620"/>
            <a:ext cx="3733800" cy="2597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0" rIns="0" bIns="0" anchor="t"/>
          <a:lstStyle/>
          <a:p>
            <a:pPr marL="0" marR="0" indent="0" algn="l">
              <a:lnSpc>
                <a:spcPts val="1800"/>
              </a:lnSpc>
              <a:spcAft>
                <a:spcPts val="0"/>
              </a:spcAft>
            </a:pPr>
            <a:r>
              <a:rPr lang="en-US" sz="1800" spc="-15">
                <a:solidFill>
                  <a:srgbClr val="000000"/>
                </a:solidFill>
                <a:latin typeface="Calibri" pitchFamily="2" panose="02020603050405020304"/>
              </a:rPr>
              <a:t>Founders: Gail McGrath and David Main </a:t>
            </a:r>
          </a:p>
        </p:txBody>
      </p:sp>
      <p:sp>
        <p:nvSpPr>
          <p:cNvPr id="7" name=""/>
          <p:cNvSpPr/>
          <p:nvPr>
            <p:ph type="body" idx="10"/>
          </p:nvPr>
        </p:nvSpPr>
        <p:spPr>
          <a:xfrm>
            <a:off x="3910330" y="2257425"/>
            <a:ext cx="1045845" cy="25971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0" rIns="0" bIns="0" anchor="t"/>
          <a:lstStyle/>
          <a:p>
            <a:pPr marL="0" marR="0" indent="0" algn="l">
              <a:lnSpc>
                <a:spcPts val="1800"/>
              </a:lnSpc>
              <a:spcAft>
                <a:spcPts val="0"/>
              </a:spcAft>
            </a:pPr>
            <a:r>
              <a:rPr lang="en-US" sz="1800" spc="-40">
                <a:solidFill>
                  <a:srgbClr val="000000"/>
                </a:solidFill>
                <a:latin typeface="Calibri" pitchFamily="2" panose="02020603050405020304"/>
              </a:rPr>
              <a:t>Date: 2016 </a:t>
            </a:r>
          </a:p>
        </p:txBody>
      </p:sp>
      <p:sp>
        <p:nvSpPr>
          <p:cNvPr id="8" name=""/>
          <p:cNvSpPr/>
          <p:nvPr>
            <p:ph type="body" idx="10"/>
          </p:nvPr>
        </p:nvSpPr>
        <p:spPr>
          <a:xfrm>
            <a:off x="2508250" y="3025140"/>
            <a:ext cx="3843655" cy="5041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0" rIns="0" bIns="0" anchor="t"/>
          <a:lstStyle/>
          <a:p>
            <a:pPr marL="0" marR="0" indent="0" algn="l">
              <a:lnSpc>
                <a:spcPts val="1900"/>
              </a:lnSpc>
              <a:spcAft>
                <a:spcPts val="0"/>
              </a:spcAft>
            </a:pPr>
            <a:r>
              <a:rPr lang="en-US" sz="1800" spc="-15">
                <a:solidFill>
                  <a:srgbClr val="000000"/>
                </a:solidFill>
                <a:latin typeface="Calibri" pitchFamily="2" panose="02020603050405020304"/>
              </a:rPr>
              <a:t>Name: Medicare Advantage Plan Alliance </a:t>
            </a:r>
          </a:p>
          <a:p>
            <a:pPr marL="0" marR="0" indent="0" algn="l">
              <a:lnSpc>
                <a:spcPts val="1800"/>
              </a:lnSpc>
              <a:spcBef>
                <a:spcPts val="45"/>
              </a:spcBef>
              <a:spcAft>
                <a:spcPts val="0"/>
              </a:spcAft>
            </a:pPr>
            <a:r>
              <a:rPr lang="en-US" sz="1800" spc="-20">
                <a:solidFill>
                  <a:srgbClr val="000000"/>
                </a:solidFill>
                <a:latin typeface="Calibri" pitchFamily="2" panose="02020603050405020304"/>
              </a:rPr>
              <a:t>(MAPA) DBA as MAPA Compliance Forum </a:t>
            </a:r>
          </a:p>
        </p:txBody>
      </p:sp>
      <p:sp>
        <p:nvSpPr>
          <p:cNvPr id="9" name=""/>
          <p:cNvSpPr/>
          <p:nvPr>
            <p:ph type="body" idx="10"/>
          </p:nvPr>
        </p:nvSpPr>
        <p:spPr>
          <a:xfrm>
            <a:off x="2450465" y="3890645"/>
            <a:ext cx="3956685" cy="9982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0" rIns="0" bIns="0" anchor="t"/>
          <a:lstStyle/>
          <a:p>
            <a:pPr marL="0" marR="0" indent="0" algn="ctr">
              <a:lnSpc>
                <a:spcPts val="1900"/>
              </a:lnSpc>
              <a:spcAft>
                <a:spcPts val="0"/>
              </a:spcAft>
            </a:pPr>
            <a:r>
              <a:rPr lang="en-US" sz="1800" spc="-5">
                <a:solidFill>
                  <a:srgbClr val="000000"/>
                </a:solidFill>
                <a:latin typeface="Calibri" pitchFamily="2" panose="02020603050405020304"/>
              </a:rPr>
              <a:t>Structure: Plan driven 501(c)(6) non-profit </a:t>
            </a:r>
          </a:p>
          <a:p>
            <a:pPr marL="0" marR="0" indent="0" algn="ctr">
              <a:lnSpc>
                <a:spcPts val="1900"/>
              </a:lnSpc>
              <a:spcBef>
                <a:spcPts val="45"/>
              </a:spcBef>
              <a:spcAft>
                <a:spcPts val="0"/>
              </a:spcAft>
            </a:pPr>
            <a:r>
              <a:rPr lang="en-US" sz="1800" spc="0">
                <a:solidFill>
                  <a:srgbClr val="000000"/>
                </a:solidFill>
                <a:latin typeface="Calibri" pitchFamily="2" panose="02020603050405020304"/>
              </a:rPr>
              <a:t>organization governed by a board of </a:t>
            </a:r>
          </a:p>
          <a:p>
            <a:pPr marL="0" marR="0" indent="0" algn="ctr">
              <a:lnSpc>
                <a:spcPts val="1900"/>
              </a:lnSpc>
              <a:spcBef>
                <a:spcPts val="140"/>
              </a:spcBef>
              <a:spcAft>
                <a:spcPts val="0"/>
              </a:spcAft>
            </a:pPr>
            <a:r>
              <a:rPr lang="en-US" sz="1800" spc="0">
                <a:solidFill>
                  <a:srgbClr val="000000"/>
                </a:solidFill>
                <a:latin typeface="Calibri" pitchFamily="2" panose="02020603050405020304"/>
              </a:rPr>
              <a:t>directors and officers and funded by </a:t>
            </a:r>
          </a:p>
          <a:p>
            <a:pPr marL="0" marR="0" indent="0" algn="ctr">
              <a:lnSpc>
                <a:spcPts val="1800"/>
              </a:lnSpc>
              <a:spcBef>
                <a:spcPts val="45"/>
              </a:spcBef>
              <a:spcAft>
                <a:spcPts val="0"/>
              </a:spcAft>
            </a:pPr>
            <a:r>
              <a:rPr lang="en-US" sz="1800" spc="-10">
                <a:solidFill>
                  <a:srgbClr val="000000"/>
                </a:solidFill>
                <a:latin typeface="Calibri" pitchFamily="2" panose="02020603050405020304"/>
              </a:rPr>
              <a:t>membership dues. </a:t>
            </a:r>
          </a:p>
        </p:txBody>
      </p:sp>
      <p:sp>
        <p:nvSpPr>
          <p:cNvPr id="10" name=""/>
          <p:cNvSpPr/>
          <p:nvPr>
            <p:ph type="body" idx="10"/>
          </p:nvPr>
        </p:nvSpPr>
        <p:spPr>
          <a:xfrm>
            <a:off x="2679065" y="5238115"/>
            <a:ext cx="3496310" cy="7537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5400" rIns="0" bIns="0" anchor="t"/>
          <a:lstStyle/>
          <a:p>
            <a:pPr marL="0" marR="0" indent="0" algn="ctr">
              <a:lnSpc>
                <a:spcPts val="1900"/>
              </a:lnSpc>
              <a:spcAft>
                <a:spcPts val="0"/>
              </a:spcAft>
            </a:pPr>
            <a:r>
              <a:rPr lang="en-US" sz="1800" spc="0">
                <a:solidFill>
                  <a:srgbClr val="000000"/>
                </a:solidFill>
                <a:latin typeface="Calibri" pitchFamily="2" panose="02020603050405020304"/>
              </a:rPr>
              <a:t>Purpose: To advance regulatory </a:t>
            </a:r>
          </a:p>
          <a:p>
            <a:pPr marL="0" marR="0" indent="0" algn="l">
              <a:lnSpc>
                <a:spcPts val="1900"/>
              </a:lnSpc>
              <a:spcBef>
                <a:spcPts val="45"/>
              </a:spcBef>
              <a:spcAft>
                <a:spcPts val="0"/>
              </a:spcAft>
            </a:pPr>
            <a:r>
              <a:rPr lang="en-US" sz="1800" spc="-15">
                <a:solidFill>
                  <a:srgbClr val="000000"/>
                </a:solidFill>
                <a:latin typeface="Calibri" pitchFamily="2" panose="02020603050405020304"/>
              </a:rPr>
              <a:t>compliance in a collaborative manner </a:t>
            </a:r>
          </a:p>
          <a:p>
            <a:pPr marL="0" marR="0" indent="0" algn="l">
              <a:lnSpc>
                <a:spcPts val="1800"/>
              </a:lnSpc>
              <a:spcBef>
                <a:spcPts val="145"/>
              </a:spcBef>
              <a:spcAft>
                <a:spcPts val="0"/>
              </a:spcAft>
            </a:pPr>
            <a:r>
              <a:rPr lang="en-US" sz="1800" spc="-25">
                <a:solidFill>
                  <a:srgbClr val="000000"/>
                </a:solidFill>
                <a:latin typeface="Calibri" pitchFamily="2" panose="02020603050405020304"/>
              </a:rPr>
              <a:t>between CMS and member MA Plans. 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rgbClr val="3D256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>
            <p:ph type="body" idx="10"/>
          </p:nvPr>
        </p:nvSpPr>
        <p:spPr>
          <a:xfrm>
            <a:off x="6845935" y="1057910"/>
            <a:ext cx="4556760" cy="995680"/>
          </a:xfrm>
          <a:prstGeom prst="rect">
            <a:avLst/>
          </a:prstGeom>
          <a:solidFill>
            <a:srgbClr val="FFFFFF"/>
          </a:solidFill>
          <a:ln w="12065" cmpd="sng">
            <a:solidFill>
              <a:srgbClr val="E7AE00"/>
            </a:solidFill>
            <a:prstDash val="solid"/>
          </a:ln>
        </p:spPr>
        <p:txBody>
          <a:bodyPr vert="horz" lIns="0" tIns="0" rIns="0" bIns="0" anchor="t"/>
          <a:lstStyle/>
          <a:p>
            <a:pPr/>
            <a:r>
              <a:rPr lang="en-US"/>
              <a:t/>
            </a:r>
          </a:p>
        </p:txBody>
      </p:sp>
      <p:sp>
        <p:nvSpPr>
          <p:cNvPr id="3" name=""/>
          <p:cNvSpPr/>
          <p:nvPr>
            <p:ph type="body" idx="10"/>
          </p:nvPr>
        </p:nvSpPr>
        <p:spPr>
          <a:xfrm>
            <a:off x="475615" y="478790"/>
            <a:ext cx="11240770" cy="5900420"/>
          </a:xfrm>
          <a:prstGeom prst="rect">
            <a:avLst/>
          </a:prstGeom>
          <a:solidFill>
            <a:srgbClr val="FFF2C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/>
            <a:r>
              <a:rPr lang="en-US"/>
              <a:t/>
            </a:r>
          </a:p>
        </p:txBody>
      </p:sp>
      <p:sp>
        <p:nvSpPr>
          <p:cNvPr id="4" name=""/>
          <p:cNvSpPr/>
          <p:nvPr>
            <p:ph type="body" idx="10"/>
          </p:nvPr>
        </p:nvSpPr>
        <p:spPr>
          <a:xfrm>
            <a:off x="6879590" y="4328160"/>
            <a:ext cx="4279265" cy="1054735"/>
          </a:xfrm>
          <a:prstGeom prst="rect">
            <a:avLst/>
          </a:prstGeom>
          <a:solidFill>
            <a:srgbClr val="FFFFFF"/>
          </a:solidFill>
          <a:ln w="15240" cmpd="sng">
            <a:solidFill>
              <a:srgbClr val="E7AE00"/>
            </a:solidFill>
            <a:prstDash val="solid"/>
          </a:ln>
        </p:spPr>
        <p:txBody>
          <a:bodyPr vert="horz" lIns="0" tIns="0" rIns="0" bIns="0" anchor="t"/>
          <a:lstStyle/>
          <a:p>
            <a:pPr/>
            <a:r>
              <a:rPr lang="en-US"/>
              <a:t/>
            </a:r>
          </a:p>
        </p:txBody>
      </p:sp>
      <p:sp>
        <p:nvSpPr>
          <p:cNvPr id="5" name=""/>
          <p:cNvSpPr/>
          <p:nvPr>
            <p:ph type="body" idx="10"/>
          </p:nvPr>
        </p:nvSpPr>
        <p:spPr>
          <a:xfrm>
            <a:off x="1100455" y="4321810"/>
            <a:ext cx="4300855" cy="1039495"/>
          </a:xfrm>
          <a:prstGeom prst="rect">
            <a:avLst/>
          </a:prstGeom>
          <a:solidFill>
            <a:srgbClr val="FFFFFF"/>
          </a:solidFill>
          <a:ln w="12065" cmpd="sng">
            <a:solidFill>
              <a:srgbClr val="E7AE00"/>
            </a:solidFill>
            <a:prstDash val="solid"/>
          </a:ln>
        </p:spPr>
        <p:txBody>
          <a:bodyPr vert="horz" lIns="0" tIns="0" rIns="0" bIns="0" anchor="t"/>
          <a:lstStyle/>
          <a:p>
            <a:pPr/>
            <a:r>
              <a:rPr lang="en-US"/>
              <a:t/>
            </a:r>
          </a:p>
        </p:txBody>
      </p:sp>
      <p:pic>
        <p:nvPicPr>
          <p:cNvPr id="8" name=""/>
          <p:cNvPicPr/>
          <p:nvPr/>
        </p:nvPicPr>
        <p:blipFill>
          <a:blip r:embed="prId3"/>
          <a:stretch>
            <a:fillRect/>
          </a:stretch>
        </p:blipFill>
        <p:spPr>
          <a:xfrm>
            <a:off x="6851650" y="1063625"/>
            <a:ext cx="4541520" cy="131445"/>
          </a:xfrm>
          <a:prstGeom prst="rect">
            <a:avLst/>
          </a:prstGeom>
        </p:spPr>
      </p:pic>
      <p:pic>
        <p:nvPicPr>
          <p:cNvPr id="11" name=""/>
          <p:cNvPicPr/>
          <p:nvPr/>
        </p:nvPicPr>
        <p:blipFill>
          <a:blip r:embed="prId4"/>
          <a:stretch>
            <a:fillRect/>
          </a:stretch>
        </p:blipFill>
        <p:spPr>
          <a:xfrm>
            <a:off x="6854825" y="1905000"/>
            <a:ext cx="4541520" cy="130810"/>
          </a:xfrm>
          <a:prstGeom prst="rect">
            <a:avLst/>
          </a:prstGeom>
        </p:spPr>
      </p:pic>
      <p:pic>
        <p:nvPicPr>
          <p:cNvPr id="14" name=""/>
          <p:cNvPicPr/>
          <p:nvPr/>
        </p:nvPicPr>
        <p:blipFill>
          <a:blip r:embed="prId5"/>
          <a:stretch>
            <a:fillRect/>
          </a:stretch>
        </p:blipFill>
        <p:spPr>
          <a:xfrm>
            <a:off x="9342120" y="2917190"/>
            <a:ext cx="685800" cy="609600"/>
          </a:xfrm>
          <a:prstGeom prst="rect">
            <a:avLst/>
          </a:prstGeom>
        </p:spPr>
      </p:pic>
      <p:pic>
        <p:nvPicPr>
          <p:cNvPr id="15" name=""/>
          <p:cNvPicPr/>
          <p:nvPr/>
        </p:nvPicPr>
        <p:blipFill>
          <a:blip r:embed="prId6"/>
          <a:stretch>
            <a:fillRect/>
          </a:stretch>
        </p:blipFill>
        <p:spPr>
          <a:xfrm>
            <a:off x="1950720" y="3112135"/>
            <a:ext cx="831850" cy="594360"/>
          </a:xfrm>
          <a:prstGeom prst="rect">
            <a:avLst/>
          </a:prstGeom>
        </p:spPr>
      </p:pic>
      <p:pic>
        <p:nvPicPr>
          <p:cNvPr id="17" name=""/>
          <p:cNvPicPr/>
          <p:nvPr/>
        </p:nvPicPr>
        <p:blipFill>
          <a:blip r:embed="prId7"/>
          <a:stretch>
            <a:fillRect/>
          </a:stretch>
        </p:blipFill>
        <p:spPr>
          <a:xfrm>
            <a:off x="5779135" y="4986655"/>
            <a:ext cx="1207135" cy="709930"/>
          </a:xfrm>
          <a:prstGeom prst="rect">
            <a:avLst/>
          </a:prstGeom>
        </p:spPr>
      </p:pic>
      <p:pic>
        <p:nvPicPr>
          <p:cNvPr id="20" name=""/>
          <p:cNvPicPr/>
          <p:nvPr/>
        </p:nvPicPr>
        <p:blipFill>
          <a:blip r:embed="prId8"/>
          <a:stretch>
            <a:fillRect/>
          </a:stretch>
        </p:blipFill>
        <p:spPr>
          <a:xfrm>
            <a:off x="10168255" y="5520055"/>
            <a:ext cx="908050" cy="618490"/>
          </a:xfrm>
          <a:prstGeom prst="rect">
            <a:avLst/>
          </a:prstGeom>
        </p:spPr>
      </p:pic>
      <p:pic>
        <p:nvPicPr>
          <p:cNvPr id="22" name=""/>
          <p:cNvPicPr/>
          <p:nvPr/>
        </p:nvPicPr>
        <p:blipFill>
          <a:blip r:embed="prId9"/>
          <a:stretch>
            <a:fillRect/>
          </a:stretch>
        </p:blipFill>
        <p:spPr>
          <a:xfrm>
            <a:off x="1106170" y="4328160"/>
            <a:ext cx="4288790" cy="133985"/>
          </a:xfrm>
          <a:prstGeom prst="rect">
            <a:avLst/>
          </a:prstGeom>
        </p:spPr>
      </p:pic>
      <p:pic>
        <p:nvPicPr>
          <p:cNvPr id="25" name=""/>
          <p:cNvPicPr/>
          <p:nvPr/>
        </p:nvPicPr>
        <p:blipFill>
          <a:blip r:embed="prId10"/>
          <a:stretch>
            <a:fillRect/>
          </a:stretch>
        </p:blipFill>
        <p:spPr>
          <a:xfrm>
            <a:off x="1106170" y="5227320"/>
            <a:ext cx="128270" cy="128270"/>
          </a:xfrm>
          <a:prstGeom prst="rect">
            <a:avLst/>
          </a:prstGeom>
        </p:spPr>
      </p:pic>
      <p:sp>
        <p:nvSpPr>
          <p:cNvPr id="6" name=""/>
          <p:cNvSpPr/>
          <p:nvPr>
            <p:ph type="body" idx="10"/>
          </p:nvPr>
        </p:nvSpPr>
        <p:spPr>
          <a:xfrm>
            <a:off x="981710" y="1021080"/>
            <a:ext cx="4279900" cy="1106170"/>
          </a:xfrm>
          <a:prstGeom prst="rect">
            <a:avLst/>
          </a:prstGeom>
          <a:solidFill>
            <a:srgbClr val="FFFFFF"/>
          </a:solidFill>
          <a:ln w="12065" cmpd="sng">
            <a:solidFill>
              <a:srgbClr val="E7AE00"/>
            </a:solidFill>
            <a:prstDash val="solid"/>
          </a:ln>
        </p:spPr>
        <p:txBody>
          <a:bodyPr vert="horz" lIns="0" tIns="164465" rIns="0" bIns="0" anchor="t"/>
          <a:lstStyle/>
          <a:p>
            <a:pPr marL="137160" marR="0" indent="0" algn="l">
              <a:lnSpc>
                <a:spcPts val="1900"/>
              </a:lnSpc>
              <a:spcAft>
                <a:spcPts val="0"/>
              </a:spcAft>
            </a:pPr>
            <a:r>
              <a:rPr lang="en-US" sz="1800" spc="-5">
                <a:solidFill>
                  <a:srgbClr val="000000"/>
                </a:solidFill>
                <a:latin typeface="Calibri" pitchFamily="2" panose="02020603050405020304"/>
              </a:rPr>
              <a:t>MA plans have had difficulty understanding </a:t>
            </a:r>
          </a:p>
          <a:p>
            <a:pPr marL="548640" marR="0" indent="0" algn="l">
              <a:lnSpc>
                <a:spcPts val="1900"/>
              </a:lnSpc>
              <a:spcBef>
                <a:spcPts val="165"/>
              </a:spcBef>
              <a:spcAft>
                <a:spcPts val="0"/>
              </a:spcAft>
            </a:pPr>
            <a:r>
              <a:rPr lang="en-US" sz="1800" spc="-5">
                <a:solidFill>
                  <a:srgbClr val="000000"/>
                </a:solidFill>
                <a:latin typeface="Calibri" pitchFamily="2" panose="02020603050405020304"/>
              </a:rPr>
              <a:t>and complying with CMS rules and </a:t>
            </a:r>
          </a:p>
          <a:p>
            <a:pPr marL="274320" marR="0" indent="0" algn="l">
              <a:lnSpc>
                <a:spcPts val="1900"/>
              </a:lnSpc>
              <a:spcBef>
                <a:spcPts val="45"/>
              </a:spcBef>
              <a:spcAft>
                <a:spcPts val="1390"/>
              </a:spcAft>
            </a:pPr>
            <a:r>
              <a:rPr lang="en-US" sz="1800" spc="-5">
                <a:solidFill>
                  <a:srgbClr val="000000"/>
                </a:solidFill>
                <a:latin typeface="Calibri" pitchFamily="2" panose="02020603050405020304"/>
              </a:rPr>
              <a:t>regulations since the inception of Part C. </a:t>
            </a:r>
          </a:p>
        </p:txBody>
      </p:sp>
      <p:sp>
        <p:nvSpPr>
          <p:cNvPr id="9" name=""/>
          <p:cNvSpPr/>
          <p:nvPr>
            <p:ph type="body" idx="10"/>
          </p:nvPr>
        </p:nvSpPr>
        <p:spPr>
          <a:xfrm>
            <a:off x="6903720" y="1195070"/>
            <a:ext cx="4441190" cy="7099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137160" marR="0" indent="0" algn="l">
              <a:lnSpc>
                <a:spcPts val="1700"/>
              </a:lnSpc>
              <a:spcAft>
                <a:spcPts val="0"/>
              </a:spcAft>
            </a:pPr>
            <a:r>
              <a:rPr lang="en-US" sz="1800" spc="0">
                <a:solidFill>
                  <a:srgbClr val="000000"/>
                </a:solidFill>
                <a:latin typeface="Calibri" pitchFamily="2" panose="02020603050405020304"/>
              </a:rPr>
              <a:t>MA plans have had difficulty in applying rules </a:t>
            </a:r>
          </a:p>
          <a:p>
            <a:pPr marL="228600" marR="0" indent="0" algn="l">
              <a:lnSpc>
                <a:spcPts val="1900"/>
              </a:lnSpc>
              <a:spcBef>
                <a:spcPts val="140"/>
              </a:spcBef>
              <a:spcAft>
                <a:spcPts val="0"/>
              </a:spcAft>
            </a:pPr>
            <a:r>
              <a:rPr lang="en-US" sz="1800" spc="0">
                <a:solidFill>
                  <a:srgbClr val="000000"/>
                </a:solidFill>
                <a:latin typeface="Calibri" pitchFamily="2" panose="02020603050405020304"/>
              </a:rPr>
              <a:t>and regulations to the business model of a </a:t>
            </a:r>
          </a:p>
          <a:p>
            <a:pPr marL="1691640" marR="0" indent="0" algn="l">
              <a:lnSpc>
                <a:spcPts val="1900"/>
              </a:lnSpc>
              <a:spcBef>
                <a:spcPts val="70"/>
              </a:spcBef>
              <a:spcAft>
                <a:spcPts val="0"/>
              </a:spcAft>
            </a:pPr>
            <a:r>
              <a:rPr lang="en-US" sz="1800" spc="-20">
                <a:solidFill>
                  <a:srgbClr val="000000"/>
                </a:solidFill>
                <a:latin typeface="Calibri" pitchFamily="2" panose="02020603050405020304"/>
              </a:rPr>
              <a:t>health plan. </a:t>
            </a:r>
          </a:p>
        </p:txBody>
      </p:sp>
      <p:graphicFrame>
        <p:nvGraphicFramePr>
          <p:cNvPr id="13" name=""/>
          <p:cNvGraphicFramePr>
            <a:graphicFrameLocks noGrp="1"/>
          </p:cNvGraphicFramePr>
          <p:nvPr/>
        </p:nvGraphicFramePr>
        <p:xfrm>
          <a:off x="1938655" y="2615565"/>
          <a:ext cx="8101330" cy="1233805"/>
        </p:xfrm>
        <a:graphic>
          <a:graphicData uri="http://schemas.openxmlformats.org/drawingml/2006/table">
            <a:tbl>
              <a:tblGrid>
                <a:gridCol w="843915"/>
                <a:gridCol w="866140"/>
                <a:gridCol w="4806315"/>
                <a:gridCol w="887095"/>
                <a:gridCol w="276860"/>
                <a:gridCol w="208280"/>
                <a:gridCol w="277495"/>
              </a:tblGrid>
              <a:tr h="292735"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12065" cmpd="sng">
                      <a:solidFill>
                        <a:srgbClr val="E7AE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rowSpan="5"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3500"/>
                        </a:lnSpc>
                        <a:spcBef>
                          <a:spcPts val="3030"/>
                        </a:spcBef>
                        <a:spcAft>
                          <a:spcPts val="3020"/>
                        </a:spcAft>
                      </a:pPr>
                      <a:r>
                        <a:rPr lang="en-US" sz="3150" spc="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WHY MAPA? </a:t>
                      </a:r>
                    </a:p>
                  </a:txBody>
                  <a:tcPr anchor="ctr" marL="0" marR="0" marT="0" marB="0">
                    <a:lnL w="12065" cmpd="sng">
                      <a:solidFill>
                        <a:srgbClr val="E7AE00"/>
                      </a:solidFill>
                      <a:prstDash val="solid"/>
                    </a:lnL>
                    <a:lnR w="12065" cmpd="sng">
                      <a:solidFill>
                        <a:srgbClr val="E7AE00"/>
                      </a:solidFill>
                      <a:prstDash val="solid"/>
                    </a:lnR>
                    <a:lnT w="8890" cmpd="sng">
                      <a:solidFill>
                        <a:srgbClr val="E7AE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12065" cmpd="sng">
                      <a:solidFill>
                        <a:srgbClr val="E7AE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94945"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12065" cmpd="sng">
                      <a:solidFill>
                        <a:srgbClr val="E7AE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ctr" marL="0" marR="0" marT="0" marB="0">
                    <a:lnL w="12065" cmpd="sng">
                      <a:solidFill>
                        <a:srgbClr val="E7AE00"/>
                      </a:solidFill>
                      <a:prstDash val="solid"/>
                    </a:lnL>
                    <a:lnR w="12065" cmpd="sng">
                      <a:solidFill>
                        <a:srgbClr val="E7AE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12065" cmpd="sng">
                      <a:solidFill>
                        <a:srgbClr val="E7AE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3"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3D2561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</a:tr>
              <a:tr h="414655"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3D2561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12065" cmpd="sng">
                      <a:solidFill>
                        <a:srgbClr val="E7AE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ctr" marL="0" marR="0" marT="0" marB="0">
                    <a:lnL w="12065" cmpd="sng">
                      <a:solidFill>
                        <a:srgbClr val="E7AE00"/>
                      </a:solidFill>
                      <a:prstDash val="solid"/>
                    </a:lnL>
                    <a:lnR w="12065" cmpd="sng">
                      <a:solidFill>
                        <a:srgbClr val="E7AE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12065" cmpd="sng">
                      <a:solidFill>
                        <a:srgbClr val="E7AE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 gridSpan="3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A97DB2"/>
                      </a:solidFill>
                      <a:prstDash val="solid"/>
                    </a:lnB>
                    <a:solidFill>
                      <a:srgbClr val="3D2561"/>
                    </a:solidFill>
                  </a:tcPr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  <a:tc rowSpan="2"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/>
                </a:tc>
              </a:tr>
              <a:tr h="179705"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3D2561"/>
                    </a:solidFill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12065" cmpd="sng">
                      <a:solidFill>
                        <a:srgbClr val="E7AE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ctr" marL="0" marR="0" marT="0" marB="0">
                    <a:lnL w="12065" cmpd="sng">
                      <a:solidFill>
                        <a:srgbClr val="E7AE00"/>
                      </a:solidFill>
                      <a:prstDash val="solid"/>
                    </a:lnL>
                    <a:lnR w="12065" cmpd="sng">
                      <a:solidFill>
                        <a:srgbClr val="E7AE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12065" cmpd="sng">
                      <a:solidFill>
                        <a:srgbClr val="E7AE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3175" cmpd="sng">
                      <a:solidFill>
                        <a:srgbClr val="A97DB2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3175" cmpd="sng">
                      <a:solidFill>
                        <a:srgbClr val="A97DB2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  <a:tr h="133985"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12065" cmpd="sng">
                      <a:solidFill>
                        <a:srgbClr val="E7AE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ctr" marL="0" marR="0" marT="0" marB="0">
                    <a:lnL w="12065" cmpd="sng">
                      <a:solidFill>
                        <a:srgbClr val="E7AE00"/>
                      </a:solidFill>
                      <a:prstDash val="solid"/>
                    </a:lnL>
                    <a:lnR w="12065" cmpd="sng">
                      <a:solidFill>
                        <a:srgbClr val="E7AE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8890" cmpd="sng">
                      <a:solidFill>
                        <a:srgbClr val="E7AE00"/>
                      </a:solidFill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12065" cmpd="sng">
                      <a:solidFill>
                        <a:srgbClr val="E7AE00"/>
                      </a:solidFill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0" cmpd="sng">
                      <a:noFill/>
                      <a:prstDash val="solid"/>
                    </a:lnL>
                    <a:lnR w="0" cmpd="sng">
                      <a:noFill/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8" name=""/>
          <p:cNvSpPr/>
          <p:nvPr>
            <p:ph type="body" idx="10"/>
          </p:nvPr>
        </p:nvSpPr>
        <p:spPr>
          <a:xfrm>
            <a:off x="7034530" y="4382770"/>
            <a:ext cx="3956685" cy="954405"/>
          </a:xfrm>
          <a:prstGeom prst="rect">
            <a:avLst/>
          </a:prstGeom>
          <a:solidFill>
            <a:srgbClr val="FFFFFF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600"/>
              </a:lnSpc>
              <a:spcAft>
                <a:spcPts val="0"/>
              </a:spcAft>
            </a:pPr>
            <a:r>
              <a:rPr lang="en-US" sz="1800" spc="-5">
                <a:solidFill>
                  <a:srgbClr val="000000"/>
                </a:solidFill>
                <a:latin typeface="Calibri" pitchFamily="2" panose="02020603050405020304"/>
              </a:rPr>
              <a:t>MAPA was formed to close the knowledge </a:t>
            </a:r>
          </a:p>
          <a:p>
            <a:pPr marL="0" marR="0" indent="0" algn="ctr">
              <a:lnSpc>
                <a:spcPts val="1900"/>
              </a:lnSpc>
              <a:spcBef>
                <a:spcPts val="165"/>
              </a:spcBef>
              <a:spcAft>
                <a:spcPts val="0"/>
              </a:spcAft>
            </a:pPr>
            <a:r>
              <a:rPr lang="en-US" sz="1800" spc="-20">
                <a:solidFill>
                  <a:srgbClr val="000000"/>
                </a:solidFill>
                <a:latin typeface="Calibri" pitchFamily="2" panose="02020603050405020304"/>
              </a:rPr>
              <a:t>gap between MA plans and regulators, and </a:t>
            </a:r>
          </a:p>
          <a:p>
            <a:pPr marL="0" marR="0" indent="0" algn="ctr">
              <a:lnSpc>
                <a:spcPts val="1900"/>
              </a:lnSpc>
              <a:spcBef>
                <a:spcPts val="45"/>
              </a:spcBef>
              <a:spcAft>
                <a:spcPts val="0"/>
              </a:spcAft>
            </a:pPr>
            <a:r>
              <a:rPr lang="en-US" sz="1800" spc="0">
                <a:solidFill>
                  <a:srgbClr val="000000"/>
                </a:solidFill>
                <a:latin typeface="Calibri" pitchFamily="2" panose="02020603050405020304"/>
              </a:rPr>
              <a:t>to collaborate constructively on achieving </a:t>
            </a:r>
          </a:p>
          <a:p>
            <a:pPr marL="0" marR="0" indent="0" algn="ctr">
              <a:lnSpc>
                <a:spcPts val="1800"/>
              </a:lnSpc>
              <a:spcBef>
                <a:spcPts val="140"/>
              </a:spcBef>
              <a:spcAft>
                <a:spcPts val="0"/>
              </a:spcAft>
            </a:pPr>
            <a:r>
              <a:rPr lang="en-US" sz="1800" spc="-15">
                <a:solidFill>
                  <a:srgbClr val="000000"/>
                </a:solidFill>
                <a:latin typeface="Calibri" pitchFamily="2" panose="02020603050405020304"/>
              </a:rPr>
              <a:t>compliance. </a:t>
            </a:r>
          </a:p>
        </p:txBody>
      </p:sp>
      <p:sp>
        <p:nvSpPr>
          <p:cNvPr id="23" name=""/>
          <p:cNvSpPr/>
          <p:nvPr>
            <p:ph type="body" idx="10"/>
          </p:nvPr>
        </p:nvSpPr>
        <p:spPr>
          <a:xfrm>
            <a:off x="1158240" y="4498975"/>
            <a:ext cx="4185285" cy="6978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ctr">
              <a:lnSpc>
                <a:spcPts val="1600"/>
              </a:lnSpc>
              <a:spcAft>
                <a:spcPts val="0"/>
              </a:spcAft>
            </a:pPr>
            <a:r>
              <a:rPr lang="en-US" sz="1800" spc="-10">
                <a:solidFill>
                  <a:srgbClr val="000000"/>
                </a:solidFill>
                <a:latin typeface="Calibri" pitchFamily="2" panose="02020603050405020304"/>
              </a:rPr>
              <a:t>Most regulators have not worked in a </a:t>
            </a:r>
          </a:p>
          <a:p>
            <a:pPr marL="137160" marR="0" indent="0" algn="l">
              <a:lnSpc>
                <a:spcPts val="1900"/>
              </a:lnSpc>
              <a:spcBef>
                <a:spcPts val="140"/>
              </a:spcBef>
              <a:spcAft>
                <a:spcPts val="0"/>
              </a:spcAft>
            </a:pPr>
            <a:r>
              <a:rPr lang="en-US" sz="1800" spc="-5">
                <a:solidFill>
                  <a:srgbClr val="000000"/>
                </a:solidFill>
                <a:latin typeface="Calibri" pitchFamily="2" panose="02020603050405020304"/>
              </a:rPr>
              <a:t>health plan and have limited experience in </a:t>
            </a:r>
          </a:p>
          <a:p>
            <a:pPr marL="868680" marR="0" indent="0" algn="l">
              <a:lnSpc>
                <a:spcPts val="1900"/>
              </a:lnSpc>
              <a:spcBef>
                <a:spcPts val="45"/>
              </a:spcBef>
              <a:spcAft>
                <a:spcPts val="0"/>
              </a:spcAft>
            </a:pPr>
            <a:r>
              <a:rPr lang="en-US" sz="1800" spc="-10">
                <a:solidFill>
                  <a:srgbClr val="000000"/>
                </a:solidFill>
                <a:latin typeface="Calibri" pitchFamily="2" panose="02020603050405020304"/>
              </a:rPr>
              <a:t>how health plans operate. 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rgbClr val="3D256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>
            <p:ph type="body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D2561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/>
            <a:r>
              <a:rPr lang="en-US"/>
              <a:t/>
            </a:r>
          </a:p>
        </p:txBody>
      </p:sp>
      <p:pic>
        <p:nvPicPr>
          <p:cNvPr id="4" name=""/>
          <p:cNvPicPr/>
          <p:nvPr/>
        </p:nvPicPr>
        <p:blipFill>
          <a:blip r:embed="prId1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"/>
          <p:cNvSpPr/>
          <p:nvPr>
            <p:ph type="body" idx="10"/>
          </p:nvPr>
        </p:nvSpPr>
        <p:spPr>
          <a:xfrm>
            <a:off x="4547870" y="1042670"/>
            <a:ext cx="3547745" cy="10668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0640" rIns="0" bIns="0" anchor="t"/>
          <a:lstStyle/>
          <a:p>
            <a:pPr marL="0" marR="0" indent="0" algn="l">
              <a:lnSpc>
                <a:spcPts val="3300"/>
              </a:lnSpc>
              <a:spcAft>
                <a:spcPts val="0"/>
              </a:spcAft>
            </a:pPr>
            <a:r>
              <a:rPr lang="en-US" sz="3150" spc="-50">
                <a:solidFill>
                  <a:srgbClr val="FFFFFF"/>
                </a:solidFill>
                <a:latin typeface="Calibri" pitchFamily="2" panose="02020603050405020304"/>
              </a:rPr>
              <a:t>MAPA: Member Plans </a:t>
            </a:r>
          </a:p>
          <a:p>
            <a:pPr marL="1097280" marR="0" indent="0" algn="l">
              <a:lnSpc>
                <a:spcPts val="3200"/>
              </a:lnSpc>
              <a:spcBef>
                <a:spcPts val="1545"/>
              </a:spcBef>
              <a:spcAft>
                <a:spcPts val="0"/>
              </a:spcAft>
            </a:pPr>
            <a:r>
              <a:rPr lang="en-US" sz="3150" spc="-35">
                <a:solidFill>
                  <a:srgbClr val="FFFFFF"/>
                </a:solidFill>
                <a:latin typeface="Calibri" pitchFamily="2" panose="02020603050405020304"/>
              </a:rPr>
              <a:t>by State </a:t>
            </a:r>
          </a:p>
        </p:txBody>
      </p:sp>
      <p:sp>
        <p:nvSpPr>
          <p:cNvPr id="6" name=""/>
          <p:cNvSpPr/>
          <p:nvPr>
            <p:ph type="body" idx="10"/>
          </p:nvPr>
        </p:nvSpPr>
        <p:spPr>
          <a:xfrm>
            <a:off x="2639695" y="2825750"/>
            <a:ext cx="3300730" cy="8547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180" rIns="0" bIns="0" anchor="t"/>
          <a:lstStyle/>
          <a:p>
            <a:pPr marL="0" marR="0" indent="0" algn="l">
              <a:lnSpc>
                <a:spcPts val="3200"/>
              </a:lnSpc>
              <a:spcAft>
                <a:spcPts val="0"/>
              </a:spcAft>
            </a:pPr>
            <a:r>
              <a:rPr lang="en-US" sz="2900" spc="-50">
                <a:solidFill>
                  <a:srgbClr val="FFFFFF"/>
                </a:solidFill>
                <a:latin typeface="Calibri" pitchFamily="2" panose="02020603050405020304"/>
              </a:rPr>
              <a:t>Size of MAPA member </a:t>
            </a:r>
          </a:p>
          <a:p>
            <a:pPr marL="1280160" marR="0" indent="0" algn="l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spc="-55">
                <a:solidFill>
                  <a:srgbClr val="FFFFFF"/>
                </a:solidFill>
                <a:latin typeface="Calibri" pitchFamily="2" panose="02020603050405020304"/>
              </a:rPr>
              <a:t>plans </a:t>
            </a:r>
          </a:p>
        </p:txBody>
      </p:sp>
      <p:sp>
        <p:nvSpPr>
          <p:cNvPr id="7" name=""/>
          <p:cNvSpPr/>
          <p:nvPr>
            <p:ph type="body" idx="10"/>
          </p:nvPr>
        </p:nvSpPr>
        <p:spPr>
          <a:xfrm>
            <a:off x="7208520" y="2546985"/>
            <a:ext cx="2529840" cy="14230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2385" rIns="0" bIns="0" anchor="t"/>
          <a:lstStyle/>
          <a:p>
            <a:pPr marL="0" marR="0" indent="0" algn="ctr">
              <a:lnSpc>
                <a:spcPts val="2700"/>
              </a:lnSpc>
              <a:spcAft>
                <a:spcPts val="0"/>
              </a:spcAft>
            </a:pPr>
            <a:r>
              <a:rPr lang="en-US" sz="2450" spc="-60">
                <a:solidFill>
                  <a:srgbClr val="000000"/>
                </a:solidFill>
                <a:latin typeface="Calibri" pitchFamily="2" panose="02020603050405020304"/>
              </a:rPr>
              <a:t>Small, medium, and </a:t>
            </a:r>
          </a:p>
          <a:p>
            <a:pPr marL="0" marR="0" indent="0" algn="ctr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50" spc="-45">
                <a:solidFill>
                  <a:srgbClr val="000000"/>
                </a:solidFill>
                <a:latin typeface="Calibri" pitchFamily="2" panose="02020603050405020304"/>
              </a:rPr>
              <a:t>large – each </a:t>
            </a:r>
          </a:p>
          <a:p>
            <a:pPr marL="0" marR="0" indent="0" algn="ctr">
              <a:lnSpc>
                <a:spcPts val="2700"/>
              </a:lnSpc>
              <a:spcBef>
                <a:spcPts val="45"/>
              </a:spcBef>
              <a:spcAft>
                <a:spcPts val="0"/>
              </a:spcAft>
            </a:pPr>
            <a:r>
              <a:rPr lang="en-US" sz="2450" spc="-40">
                <a:solidFill>
                  <a:srgbClr val="000000"/>
                </a:solidFill>
                <a:latin typeface="Calibri" pitchFamily="2" panose="02020603050405020304"/>
              </a:rPr>
              <a:t>member has equal </a:t>
            </a:r>
          </a:p>
          <a:p>
            <a:pPr marL="0" marR="0" indent="0" algn="ctr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50" spc="-50">
                <a:solidFill>
                  <a:srgbClr val="000000"/>
                </a:solidFill>
                <a:latin typeface="Calibri" pitchFamily="2" panose="02020603050405020304"/>
              </a:rPr>
              <a:t>vote. </a:t>
            </a:r>
          </a:p>
        </p:txBody>
      </p:sp>
      <p:sp>
        <p:nvSpPr>
          <p:cNvPr id="8" name=""/>
          <p:cNvSpPr/>
          <p:nvPr>
            <p:ph type="body" idx="10"/>
          </p:nvPr>
        </p:nvSpPr>
        <p:spPr>
          <a:xfrm>
            <a:off x="2995930" y="4425950"/>
            <a:ext cx="2597150" cy="16687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180" rIns="0" bIns="0" anchor="t"/>
          <a:lstStyle/>
          <a:p>
            <a:pPr marL="0" marR="0" indent="0" algn="ctr">
              <a:lnSpc>
                <a:spcPts val="3200"/>
              </a:lnSpc>
              <a:spcAft>
                <a:spcPts val="0"/>
              </a:spcAft>
            </a:pPr>
            <a:r>
              <a:rPr lang="en-US" sz="2900" spc="-35">
                <a:solidFill>
                  <a:srgbClr val="FFFFFF"/>
                </a:solidFill>
                <a:latin typeface="Calibri" pitchFamily="2" panose="02020603050405020304"/>
              </a:rPr>
              <a:t>MAPA member </a:t>
            </a:r>
          </a:p>
          <a:p>
            <a:pPr marL="0" marR="0" indent="0" algn="ctr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spc="-55">
                <a:solidFill>
                  <a:srgbClr val="FFFFFF"/>
                </a:solidFill>
                <a:latin typeface="Calibri" pitchFamily="2" panose="02020603050405020304"/>
              </a:rPr>
              <a:t>plans are in every </a:t>
            </a:r>
          </a:p>
          <a:p>
            <a:pPr marL="0" marR="0" indent="0" algn="ctr">
              <a:lnSpc>
                <a:spcPts val="3200"/>
              </a:lnSpc>
              <a:spcBef>
                <a:spcPts val="15"/>
              </a:spcBef>
              <a:spcAft>
                <a:spcPts val="0"/>
              </a:spcAft>
            </a:pPr>
            <a:r>
              <a:rPr lang="en-US" sz="2900" spc="-15">
                <a:solidFill>
                  <a:srgbClr val="FFFFFF"/>
                </a:solidFill>
                <a:latin typeface="Calibri" pitchFamily="2" panose="02020603050405020304"/>
              </a:rPr>
              <a:t>state, DC and US </a:t>
            </a:r>
          </a:p>
          <a:p>
            <a:pPr marL="0" marR="0" indent="0" algn="ctr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900" spc="-10">
                <a:solidFill>
                  <a:srgbClr val="FFFFFF"/>
                </a:solidFill>
                <a:latin typeface="Calibri" pitchFamily="2" panose="02020603050405020304"/>
              </a:rPr>
              <a:t>territories </a:t>
            </a:r>
          </a:p>
        </p:txBody>
      </p:sp>
      <p:sp>
        <p:nvSpPr>
          <p:cNvPr id="9" name=""/>
          <p:cNvSpPr/>
          <p:nvPr>
            <p:ph type="body" idx="10"/>
          </p:nvPr>
        </p:nvSpPr>
        <p:spPr>
          <a:xfrm>
            <a:off x="6922135" y="4540885"/>
            <a:ext cx="2804160" cy="14224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2385" rIns="0" bIns="0" anchor="t"/>
          <a:lstStyle/>
          <a:p>
            <a:pPr marL="0" marR="0" indent="0" algn="ctr">
              <a:lnSpc>
                <a:spcPts val="2700"/>
              </a:lnSpc>
              <a:spcAft>
                <a:spcPts val="0"/>
              </a:spcAft>
            </a:pPr>
            <a:r>
              <a:rPr lang="en-US" sz="2450" spc="-35">
                <a:solidFill>
                  <a:srgbClr val="000000"/>
                </a:solidFill>
                <a:latin typeface="Calibri" pitchFamily="2" panose="02020603050405020304"/>
              </a:rPr>
              <a:t>Over 13 million </a:t>
            </a:r>
          </a:p>
          <a:p>
            <a:pPr marL="0" marR="0" indent="0" algn="ctr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50" spc="-25">
                <a:solidFill>
                  <a:srgbClr val="000000"/>
                </a:solidFill>
                <a:latin typeface="Calibri" pitchFamily="2" panose="02020603050405020304"/>
              </a:rPr>
              <a:t>beneficiaries out of </a:t>
            </a:r>
          </a:p>
          <a:p>
            <a:pPr marL="0" marR="0" indent="0" algn="ctr">
              <a:lnSpc>
                <a:spcPts val="2700"/>
              </a:lnSpc>
              <a:spcBef>
                <a:spcPts val="70"/>
              </a:spcBef>
              <a:spcAft>
                <a:spcPts val="0"/>
              </a:spcAft>
            </a:pPr>
            <a:r>
              <a:rPr lang="en-US" sz="2450" spc="-25">
                <a:solidFill>
                  <a:srgbClr val="000000"/>
                </a:solidFill>
                <a:latin typeface="Calibri" pitchFamily="2" panose="02020603050405020304"/>
              </a:rPr>
              <a:t>the 22.2 million </a:t>
            </a:r>
          </a:p>
          <a:p>
            <a:pPr marL="0" marR="0" indent="0" algn="ctr"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50" spc="-55">
                <a:solidFill>
                  <a:srgbClr val="000000"/>
                </a:solidFill>
                <a:latin typeface="Calibri" pitchFamily="2" panose="02020603050405020304"/>
              </a:rPr>
              <a:t>currently in MA plans. 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rgbClr val="3D256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>
            <p:ph type="body" idx="10"/>
          </p:nvPr>
        </p:nvSpPr>
        <p:spPr>
          <a:xfrm>
            <a:off x="597535" y="780415"/>
            <a:ext cx="10978515" cy="5833745"/>
          </a:xfrm>
          <a:prstGeom prst="rect">
            <a:avLst/>
          </a:prstGeom>
          <a:solidFill>
            <a:srgbClr val="3D2561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/>
            <a:r>
              <a:rPr lang="en-US"/>
              <a:t/>
            </a:r>
          </a:p>
        </p:txBody>
      </p:sp>
      <p:pic>
        <p:nvPicPr>
          <p:cNvPr id="4" name=""/>
          <p:cNvPicPr/>
          <p:nvPr/>
        </p:nvPicPr>
        <p:blipFill>
          <a:blip r:embed="prId12"/>
          <a:stretch>
            <a:fillRect/>
          </a:stretch>
        </p:blipFill>
        <p:spPr>
          <a:xfrm>
            <a:off x="597535" y="780415"/>
            <a:ext cx="10978515" cy="5833745"/>
          </a:xfrm>
          <a:prstGeom prst="rect">
            <a:avLst/>
          </a:prstGeom>
        </p:spPr>
      </p:pic>
      <p:sp>
        <p:nvSpPr>
          <p:cNvPr id="5" name=""/>
          <p:cNvSpPr/>
          <p:nvPr>
            <p:ph type="body" idx="10"/>
          </p:nvPr>
        </p:nvSpPr>
        <p:spPr>
          <a:xfrm>
            <a:off x="597535" y="1530350"/>
            <a:ext cx="9695815" cy="7283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07645" rIns="0" bIns="0" anchor="t">
            <a:normAutofit fontScale="90000"/>
          </a:bodyPr>
          <a:lstStyle/>
          <a:p>
            <a:pPr marL="91440" marR="0" indent="0" algn="l">
              <a:lnSpc>
                <a:spcPts val="2300"/>
              </a:lnSpc>
              <a:spcAft>
                <a:spcPts val="1530"/>
              </a:spcAft>
            </a:pPr>
            <a:r>
              <a:rPr lang="en-US" sz="2000" spc="-5">
                <a:solidFill>
                  <a:srgbClr val="000000"/>
                </a:solidFill>
                <a:latin typeface="Calibri" pitchFamily="2" panose="02020603050405020304"/>
              </a:rPr>
              <a:t>Plans identify rules and regulations that cause compliance challenges</a:t>
            </a:r>
            <a:r>
              <a:rPr lang="en-US" sz="2250" i="1" spc="-5">
                <a:solidFill>
                  <a:srgbClr val="000000"/>
                </a:solidFill>
                <a:latin typeface="Calibri" pitchFamily="2" panose="02020603050405020304"/>
              </a:rPr>
              <a:t>. </a:t>
            </a:r>
          </a:p>
        </p:txBody>
      </p:sp>
      <p:sp>
        <p:nvSpPr>
          <p:cNvPr id="6" name=""/>
          <p:cNvSpPr/>
          <p:nvPr>
            <p:ph type="body" idx="10"/>
          </p:nvPr>
        </p:nvSpPr>
        <p:spPr>
          <a:xfrm>
            <a:off x="597535" y="2298065"/>
            <a:ext cx="9695815" cy="72834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0010" rIns="0" bIns="0" anchor="t"/>
          <a:lstStyle/>
          <a:p>
            <a:pPr marL="91440" marR="0" indent="0" algn="l">
              <a:lnSpc>
                <a:spcPts val="2000"/>
              </a:lnSpc>
              <a:spcAft>
                <a:spcPts val="0"/>
              </a:spcAft>
            </a:pPr>
            <a:r>
              <a:rPr lang="en-US" sz="1800" i="1" spc="0">
                <a:solidFill>
                  <a:srgbClr val="FFFFFF"/>
                </a:solidFill>
                <a:latin typeface="Calibri" pitchFamily="2" panose="02020603050405020304"/>
              </a:rPr>
              <a:t>Plans work together to develop solutions that would maintain regulators’ oversight but make it more </a:t>
            </a:r>
          </a:p>
          <a:p>
            <a:pPr marL="91440" marR="0" indent="0" algn="l">
              <a:lnSpc>
                <a:spcPts val="2000"/>
              </a:lnSpc>
              <a:spcBef>
                <a:spcPts val="0"/>
              </a:spcBef>
              <a:spcAft>
                <a:spcPts val="885"/>
              </a:spcAft>
            </a:pPr>
            <a:r>
              <a:rPr lang="en-US" sz="1800" i="1" spc="-5">
                <a:solidFill>
                  <a:srgbClr val="FFFFFF"/>
                </a:solidFill>
                <a:latin typeface="Calibri" pitchFamily="2" panose="02020603050405020304"/>
              </a:rPr>
              <a:t>feasible for plans to comply. </a:t>
            </a:r>
          </a:p>
        </p:txBody>
      </p:sp>
      <p:sp>
        <p:nvSpPr>
          <p:cNvPr id="7" name=""/>
          <p:cNvSpPr/>
          <p:nvPr>
            <p:ph type="body" idx="10"/>
          </p:nvPr>
        </p:nvSpPr>
        <p:spPr>
          <a:xfrm>
            <a:off x="707390" y="4686300"/>
            <a:ext cx="8872220" cy="5168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620" rIns="0" bIns="0" anchor="t"/>
          <a:lstStyle/>
          <a:p>
            <a:pPr marL="0" marR="0" indent="0" algn="l">
              <a:lnSpc>
                <a:spcPts val="2000"/>
              </a:lnSpc>
              <a:spcAft>
                <a:spcPts val="0"/>
              </a:spcAft>
            </a:pPr>
            <a:r>
              <a:rPr lang="en-US" sz="1800" spc="-10">
                <a:solidFill>
                  <a:srgbClr val="000000"/>
                </a:solidFill>
                <a:latin typeface="Calibri" pitchFamily="2" panose="02020603050405020304"/>
              </a:rPr>
              <a:t>To date, Plans have met with CMS on a number of topics such as audits, appeals and grievances, </a:t>
            </a:r>
          </a:p>
          <a:p>
            <a:pPr marL="0" marR="0" indent="0" algn="l">
              <a:lnSpc>
                <a:spcPts val="2000"/>
              </a:lnSpc>
              <a:spcBef>
                <a:spcPts val="5"/>
              </a:spcBef>
              <a:spcAft>
                <a:spcPts val="20"/>
              </a:spcAft>
            </a:pPr>
            <a:r>
              <a:rPr lang="en-US" sz="1800" spc="-5">
                <a:solidFill>
                  <a:srgbClr val="000000"/>
                </a:solidFill>
                <a:latin typeface="Calibri" pitchFamily="2" panose="02020603050405020304"/>
              </a:rPr>
              <a:t>CTMs, and criteria for Star ratings. </a:t>
            </a:r>
          </a:p>
        </p:txBody>
      </p:sp>
      <p:sp>
        <p:nvSpPr>
          <p:cNvPr id="8" name=""/>
          <p:cNvSpPr/>
          <p:nvPr>
            <p:ph type="body" idx="10"/>
          </p:nvPr>
        </p:nvSpPr>
        <p:spPr>
          <a:xfrm>
            <a:off x="713105" y="3150235"/>
            <a:ext cx="8747760" cy="50990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620" rIns="0" bIns="0" anchor="t"/>
          <a:lstStyle/>
          <a:p>
            <a:pPr marL="0" marR="0" indent="0" algn="l">
              <a:lnSpc>
                <a:spcPts val="2000"/>
              </a:lnSpc>
              <a:spcAft>
                <a:spcPts val="0"/>
              </a:spcAft>
            </a:pPr>
            <a:r>
              <a:rPr lang="en-US" sz="1800" spc="-10">
                <a:solidFill>
                  <a:srgbClr val="000000"/>
                </a:solidFill>
                <a:latin typeface="Calibri" pitchFamily="2" panose="02020603050405020304"/>
              </a:rPr>
              <a:t>Plans meet with CMS either in person or remotely to discuss the challenging areas and suggest </a:t>
            </a:r>
          </a:p>
          <a:p>
            <a:pPr marL="0" marR="0"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spc="-10">
                <a:solidFill>
                  <a:srgbClr val="000000"/>
                </a:solidFill>
                <a:latin typeface="Calibri" pitchFamily="2" panose="02020603050405020304"/>
              </a:rPr>
              <a:t>solutions. </a:t>
            </a:r>
          </a:p>
        </p:txBody>
      </p:sp>
      <p:sp>
        <p:nvSpPr>
          <p:cNvPr id="9" name=""/>
          <p:cNvSpPr/>
          <p:nvPr>
            <p:ph type="body" idx="10"/>
          </p:nvPr>
        </p:nvSpPr>
        <p:spPr>
          <a:xfrm>
            <a:off x="719455" y="4043045"/>
            <a:ext cx="8372475" cy="263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255" rIns="0" bIns="0" anchor="t"/>
          <a:lstStyle/>
          <a:p>
            <a:pPr marL="0" marR="0" indent="0" algn="l">
              <a:lnSpc>
                <a:spcPts val="1900"/>
              </a:lnSpc>
              <a:spcAft>
                <a:spcPts val="0"/>
              </a:spcAft>
            </a:pPr>
            <a:r>
              <a:rPr lang="en-US" sz="1800" i="1" spc="-15">
                <a:solidFill>
                  <a:srgbClr val="FFFFFF"/>
                </a:solidFill>
                <a:latin typeface="Calibri" pitchFamily="2" panose="02020603050405020304"/>
              </a:rPr>
              <a:t>CMS may or may not adopt Plans’ suggested solutions but better understand plans’ efforts. </a:t>
            </a:r>
          </a:p>
        </p:txBody>
      </p:sp>
      <p:sp>
        <p:nvSpPr>
          <p:cNvPr id="10" name=""/>
          <p:cNvSpPr/>
          <p:nvPr>
            <p:ph type="body" idx="10"/>
          </p:nvPr>
        </p:nvSpPr>
        <p:spPr>
          <a:xfrm>
            <a:off x="701040" y="5454650"/>
            <a:ext cx="9296400" cy="5162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7620" rIns="0" bIns="0" anchor="t"/>
          <a:lstStyle/>
          <a:p>
            <a:pPr marL="0" marR="0" indent="0" algn="l">
              <a:lnSpc>
                <a:spcPts val="2000"/>
              </a:lnSpc>
              <a:spcAft>
                <a:spcPts val="0"/>
              </a:spcAft>
            </a:pPr>
            <a:r>
              <a:rPr lang="en-US" sz="1800" i="1" spc="-5">
                <a:solidFill>
                  <a:srgbClr val="FFFFFF"/>
                </a:solidFill>
                <a:latin typeface="Calibri" pitchFamily="2" panose="02020603050405020304"/>
              </a:rPr>
              <a:t>Attendance of CMS at meetings is quite high, as is their preparation and participation, and they have </a:t>
            </a:r>
          </a:p>
          <a:p>
            <a:pPr marL="0" marR="0" indent="0" algn="l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i="1" spc="0">
                <a:solidFill>
                  <a:srgbClr val="FFFFFF"/>
                </a:solidFill>
                <a:latin typeface="Calibri" pitchFamily="2" panose="02020603050405020304"/>
              </a:rPr>
              <a:t>often conveyed how helpful the dialogues have been. </a:t>
            </a:r>
          </a:p>
        </p:txBody>
      </p:sp>
      <p:sp>
        <p:nvSpPr>
          <p:cNvPr id="11" name=""/>
          <p:cNvSpPr/>
          <p:nvPr>
            <p:ph type="body" idx="10"/>
          </p:nvPr>
        </p:nvSpPr>
        <p:spPr>
          <a:xfrm>
            <a:off x="1722120" y="908050"/>
            <a:ext cx="6278880" cy="4267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6195" rIns="0" bIns="0" anchor="t"/>
          <a:lstStyle/>
          <a:p>
            <a:pPr marL="0" marR="0" indent="0" algn="l">
              <a:lnSpc>
                <a:spcPts val="3000"/>
              </a:lnSpc>
              <a:spcAft>
                <a:spcPts val="0"/>
              </a:spcAft>
            </a:pPr>
            <a:r>
              <a:rPr lang="en-US" sz="2750" spc="-15">
                <a:solidFill>
                  <a:srgbClr val="FFFFFF"/>
                </a:solidFill>
                <a:latin typeface="Calibri" pitchFamily="2" panose="02020603050405020304"/>
              </a:rPr>
              <a:t>WHAT WE DO: How MAPA Works With CMS </a:t>
            </a:r>
          </a:p>
        </p:txBody>
      </p:sp>
      <p:cxnSp>
        <p:nvCxnSpPr>
          <p:cNvPr id="12" name=""/>
          <p:cNvCxnSpPr/>
          <p:nvPr/>
        </p:nvCxnSpPr>
        <p:spPr>
          <a:xfrm>
            <a:off x="597535" y="1530350"/>
            <a:ext cx="9695815" cy="0"/>
          </a:xfrm>
          <a:prstGeom prst="line">
            <a:avLst/>
          </a:prstGeom>
          <a:ln w="12065" cmpd="dbl">
            <a:solidFill>
              <a:srgbClr val="FFFFFF"/>
            </a:solidFill>
          </a:ln>
        </p:spPr>
      </p:cxnSp>
      <p:cxnSp>
        <p:nvCxnSpPr>
          <p:cNvPr id="13" name=""/>
          <p:cNvCxnSpPr/>
          <p:nvPr/>
        </p:nvCxnSpPr>
        <p:spPr>
          <a:xfrm>
            <a:off x="597535" y="2258695"/>
            <a:ext cx="9695815" cy="0"/>
          </a:xfrm>
          <a:prstGeom prst="line">
            <a:avLst/>
          </a:prstGeom>
          <a:ln w="12065" cmpd="dbl">
            <a:solidFill>
              <a:srgbClr val="FFFFFF"/>
            </a:solidFill>
          </a:ln>
        </p:spPr>
      </p:cxnSp>
      <p:cxnSp>
        <p:nvCxnSpPr>
          <p:cNvPr id="14" name=""/>
          <p:cNvCxnSpPr/>
          <p:nvPr/>
        </p:nvCxnSpPr>
        <p:spPr>
          <a:xfrm>
            <a:off x="597535" y="1530350"/>
            <a:ext cx="0" cy="728345"/>
          </a:xfrm>
          <a:prstGeom prst="line">
            <a:avLst/>
          </a:prstGeom>
          <a:ln w="12065" cmpd="sng">
            <a:solidFill>
              <a:srgbClr val="FFFFFF"/>
            </a:solidFill>
          </a:ln>
        </p:spPr>
      </p:cxnSp>
      <p:cxnSp>
        <p:nvCxnSpPr>
          <p:cNvPr id="15" name=""/>
          <p:cNvCxnSpPr/>
          <p:nvPr/>
        </p:nvCxnSpPr>
        <p:spPr>
          <a:xfrm>
            <a:off x="10293350" y="1530350"/>
            <a:ext cx="0" cy="728345"/>
          </a:xfrm>
          <a:prstGeom prst="line">
            <a:avLst/>
          </a:prstGeom>
          <a:ln w="12065" cmpd="sng">
            <a:solidFill>
              <a:srgbClr val="FFFFFF"/>
            </a:solidFill>
          </a:ln>
        </p:spPr>
      </p:cxnSp>
      <p:cxnSp>
        <p:nvCxnSpPr>
          <p:cNvPr id="16" name=""/>
          <p:cNvCxnSpPr/>
          <p:nvPr/>
        </p:nvCxnSpPr>
        <p:spPr>
          <a:xfrm>
            <a:off x="597535" y="2298065"/>
            <a:ext cx="9695815" cy="0"/>
          </a:xfrm>
          <a:prstGeom prst="line">
            <a:avLst/>
          </a:prstGeom>
          <a:ln w="12065" cmpd="dbl">
            <a:solidFill>
              <a:srgbClr val="FFFFFF"/>
            </a:solidFill>
          </a:ln>
        </p:spPr>
      </p:cxnSp>
      <p:cxnSp>
        <p:nvCxnSpPr>
          <p:cNvPr id="17" name=""/>
          <p:cNvCxnSpPr/>
          <p:nvPr/>
        </p:nvCxnSpPr>
        <p:spPr>
          <a:xfrm>
            <a:off x="597535" y="3026410"/>
            <a:ext cx="9695815" cy="0"/>
          </a:xfrm>
          <a:prstGeom prst="line">
            <a:avLst/>
          </a:prstGeom>
          <a:ln w="12065" cmpd="dbl">
            <a:solidFill>
              <a:srgbClr val="FFFFFF"/>
            </a:solidFill>
          </a:ln>
        </p:spPr>
      </p:cxnSp>
      <p:cxnSp>
        <p:nvCxnSpPr>
          <p:cNvPr id="18" name=""/>
          <p:cNvCxnSpPr/>
          <p:nvPr/>
        </p:nvCxnSpPr>
        <p:spPr>
          <a:xfrm>
            <a:off x="597535" y="2298065"/>
            <a:ext cx="0" cy="728345"/>
          </a:xfrm>
          <a:prstGeom prst="line">
            <a:avLst/>
          </a:prstGeom>
          <a:ln w="12065" cmpd="sng">
            <a:solidFill>
              <a:srgbClr val="FFFFFF"/>
            </a:solidFill>
          </a:ln>
        </p:spPr>
      </p:cxnSp>
      <p:cxnSp>
        <p:nvCxnSpPr>
          <p:cNvPr id="19" name=""/>
          <p:cNvCxnSpPr/>
          <p:nvPr/>
        </p:nvCxnSpPr>
        <p:spPr>
          <a:xfrm>
            <a:off x="10293350" y="2298065"/>
            <a:ext cx="0" cy="728345"/>
          </a:xfrm>
          <a:prstGeom prst="line">
            <a:avLst/>
          </a:prstGeom>
          <a:ln w="12065" cmpd="sng">
            <a:solidFill>
              <a:srgbClr val="FFFFFF"/>
            </a:solidFill>
          </a:ln>
        </p:spPr>
      </p:cxnSp>
    </p:spTree>
  </p:cSld>
  <p:clrMapOvr>
    <a:masterClrMapping/>
  </p:clrMapOvr>
</p:sld>
</file>

<file path=ppt/slides/slide6.xml><?xml version="1.0" encoding="utf-8"?>
<p:sld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rgbClr val="3D256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>
            <p:ph type="body" idx="10"/>
          </p:nvPr>
        </p:nvSpPr>
        <p:spPr>
          <a:xfrm>
            <a:off x="475615" y="478790"/>
            <a:ext cx="11240770" cy="5900420"/>
          </a:xfrm>
          <a:prstGeom prst="rect">
            <a:avLst/>
          </a:prstGeom>
          <a:solidFill>
            <a:srgbClr val="FFFFFF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/>
            <a:r>
              <a:rPr lang="en-US"/>
              <a:t/>
            </a:r>
          </a:p>
        </p:txBody>
      </p:sp>
      <p:pic>
        <p:nvPicPr>
          <p:cNvPr id="7" name=""/>
          <p:cNvPicPr/>
          <p:nvPr/>
        </p:nvPicPr>
        <p:blipFill>
          <a:blip r:embed="prId13"/>
          <a:stretch>
            <a:fillRect/>
          </a:stretch>
        </p:blipFill>
        <p:spPr>
          <a:xfrm>
            <a:off x="6202680" y="3039110"/>
            <a:ext cx="5215255" cy="1767840"/>
          </a:xfrm>
          <a:prstGeom prst="rect">
            <a:avLst/>
          </a:prstGeom>
        </p:spPr>
      </p:pic>
      <p:pic>
        <p:nvPicPr>
          <p:cNvPr id="10" name=""/>
          <p:cNvPicPr/>
          <p:nvPr/>
        </p:nvPicPr>
        <p:blipFill>
          <a:blip r:embed="prId14"/>
          <a:stretch>
            <a:fillRect/>
          </a:stretch>
        </p:blipFill>
        <p:spPr>
          <a:xfrm>
            <a:off x="10400030" y="5617210"/>
            <a:ext cx="904875" cy="634365"/>
          </a:xfrm>
          <a:prstGeom prst="rect">
            <a:avLst/>
          </a:prstGeom>
        </p:spPr>
      </p:pic>
      <p:sp>
        <p:nvSpPr>
          <p:cNvPr id="3" name=""/>
          <p:cNvSpPr/>
          <p:nvPr>
            <p:ph type="body" idx="10"/>
          </p:nvPr>
        </p:nvSpPr>
        <p:spPr>
          <a:xfrm>
            <a:off x="1069975" y="478790"/>
            <a:ext cx="8229600" cy="84582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65760" rIns="0" bIns="0" anchor="t"/>
          <a:lstStyle/>
          <a:p>
            <a:pPr marL="274320" marR="0" indent="0" algn="l">
              <a:lnSpc>
                <a:spcPts val="2400"/>
              </a:lnSpc>
              <a:spcAft>
                <a:spcPts val="1270"/>
              </a:spcAft>
            </a:pPr>
            <a:r>
              <a:rPr lang="en-US" sz="2350" spc="10">
                <a:solidFill>
                  <a:srgbClr val="A71930"/>
                </a:solidFill>
                <a:latin typeface="Calibri" pitchFamily="2" panose="02020603050405020304"/>
              </a:rPr>
              <a:t>Building a Strong Foundation – Basic Plan Requirements </a:t>
            </a:r>
          </a:p>
        </p:txBody>
      </p:sp>
      <p:sp>
        <p:nvSpPr>
          <p:cNvPr id="4" name=""/>
          <p:cNvSpPr/>
          <p:nvPr>
            <p:ph type="body" idx="10"/>
          </p:nvPr>
        </p:nvSpPr>
        <p:spPr>
          <a:xfrm>
            <a:off x="1316990" y="1324610"/>
            <a:ext cx="4648200" cy="38569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9210" rIns="0" bIns="0" anchor="t"/>
          <a:lstStyle/>
          <a:p>
            <a:pPr marL="0" marR="0" indent="0" algn="just">
              <a:lnSpc>
                <a:spcPts val="2000"/>
              </a:lnSpc>
              <a:spcAft>
                <a:spcPts val="0"/>
              </a:spcAft>
            </a:pPr>
            <a:r>
              <a:rPr lang="en-US" sz="2000" spc="-5">
                <a:solidFill>
                  <a:srgbClr val="A71930"/>
                </a:solidFill>
                <a:latin typeface="Calibri" pitchFamily="2" panose="02020603050405020304"/>
              </a:rPr>
              <a:t>Plan Approval – Maintaining Operations </a:t>
            </a:r>
          </a:p>
          <a:p>
            <a:pPr marL="0" marR="0" indent="365760" algn="just">
              <a:lnSpc>
                <a:spcPts val="1900"/>
              </a:lnSpc>
              <a:spcBef>
                <a:spcPts val="240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35">
                <a:solidFill>
                  <a:srgbClr val="000000"/>
                </a:solidFill>
                <a:latin typeface="Calibri" pitchFamily="2" panose="02020603050405020304"/>
              </a:rPr>
              <a:t>Basic Plan Offering – (MA, MA/PD, or PDP) </a:t>
            </a:r>
          </a:p>
          <a:p>
            <a:pPr marL="457200" marR="0" indent="274320" algn="just">
              <a:lnSpc>
                <a:spcPts val="2000"/>
              </a:lnSpc>
              <a:spcBef>
                <a:spcPts val="140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25">
                <a:solidFill>
                  <a:srgbClr val="000000"/>
                </a:solidFill>
                <a:latin typeface="Calibri" pitchFamily="2" panose="02020603050405020304"/>
              </a:rPr>
              <a:t>Licensing – state (s) </a:t>
            </a:r>
          </a:p>
          <a:p>
            <a:pPr marL="457200" marR="0" indent="274320" algn="just">
              <a:lnSpc>
                <a:spcPts val="1900"/>
              </a:lnSpc>
              <a:spcBef>
                <a:spcPts val="260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30">
                <a:solidFill>
                  <a:srgbClr val="000000"/>
                </a:solidFill>
                <a:latin typeface="Calibri" pitchFamily="2" panose="02020603050405020304"/>
              </a:rPr>
              <a:t>Plan Design (HMO, PPO, SNP) </a:t>
            </a:r>
          </a:p>
          <a:p>
            <a:pPr marL="457200" marR="0" indent="274320" algn="just">
              <a:lnSpc>
                <a:spcPts val="1900"/>
              </a:lnSpc>
              <a:spcBef>
                <a:spcPts val="265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30">
                <a:solidFill>
                  <a:srgbClr val="000000"/>
                </a:solidFill>
                <a:latin typeface="Calibri" pitchFamily="2" panose="02020603050405020304"/>
              </a:rPr>
              <a:t>Value Added Services </a:t>
            </a:r>
          </a:p>
          <a:p>
            <a:pPr marL="457200" marR="0" indent="274320" algn="just">
              <a:lnSpc>
                <a:spcPts val="1900"/>
              </a:lnSpc>
              <a:spcBef>
                <a:spcPts val="160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40">
                <a:solidFill>
                  <a:srgbClr val="000000"/>
                </a:solidFill>
                <a:latin typeface="Calibri" pitchFamily="2" panose="02020603050405020304"/>
              </a:rPr>
              <a:t>Bid Development, submission, &amp; approval </a:t>
            </a:r>
          </a:p>
          <a:p>
            <a:pPr marL="0" marR="0" indent="365760" algn="just">
              <a:lnSpc>
                <a:spcPts val="1900"/>
              </a:lnSpc>
              <a:spcBef>
                <a:spcPts val="265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35">
                <a:solidFill>
                  <a:srgbClr val="000000"/>
                </a:solidFill>
                <a:latin typeface="Calibri" pitchFamily="2" panose="02020603050405020304"/>
              </a:rPr>
              <a:t>Plan Operations – meeting standards </a:t>
            </a:r>
          </a:p>
          <a:p>
            <a:pPr marL="457200" marR="0" indent="274320" algn="just">
              <a:lnSpc>
                <a:spcPts val="1900"/>
              </a:lnSpc>
              <a:spcBef>
                <a:spcPts val="140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25">
                <a:solidFill>
                  <a:srgbClr val="000000"/>
                </a:solidFill>
                <a:latin typeface="Calibri" pitchFamily="2" panose="02020603050405020304"/>
              </a:rPr>
              <a:t>Member Services/Call Center </a:t>
            </a:r>
          </a:p>
          <a:p>
            <a:pPr marL="457200" marR="0" indent="274320" algn="just">
              <a:lnSpc>
                <a:spcPts val="1900"/>
              </a:lnSpc>
              <a:spcBef>
                <a:spcPts val="285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30">
                <a:solidFill>
                  <a:srgbClr val="000000"/>
                </a:solidFill>
                <a:latin typeface="Calibri" pitchFamily="2" panose="02020603050405020304"/>
              </a:rPr>
              <a:t>Sales (employed or external agents) </a:t>
            </a:r>
          </a:p>
          <a:p>
            <a:pPr marL="457200" marR="0" indent="274320" algn="just">
              <a:lnSpc>
                <a:spcPts val="1900"/>
              </a:lnSpc>
              <a:spcBef>
                <a:spcPts val="265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30">
                <a:solidFill>
                  <a:srgbClr val="000000"/>
                </a:solidFill>
                <a:latin typeface="Calibri" pitchFamily="2" panose="02020603050405020304"/>
              </a:rPr>
              <a:t>Enrollment (LIS, MSP) </a:t>
            </a:r>
          </a:p>
          <a:p>
            <a:pPr marL="457200" marR="0" indent="274320" algn="just">
              <a:lnSpc>
                <a:spcPts val="1900"/>
              </a:lnSpc>
              <a:spcBef>
                <a:spcPts val="160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35">
                <a:solidFill>
                  <a:srgbClr val="000000"/>
                </a:solidFill>
                <a:latin typeface="Calibri" pitchFamily="2" panose="02020603050405020304"/>
              </a:rPr>
              <a:t>Premium Billing (LEP, IRMAA) </a:t>
            </a:r>
          </a:p>
          <a:p>
            <a:pPr marL="457200" marR="0" indent="274320" algn="just">
              <a:lnSpc>
                <a:spcPts val="1900"/>
              </a:lnSpc>
              <a:spcBef>
                <a:spcPts val="265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30">
                <a:solidFill>
                  <a:srgbClr val="000000"/>
                </a:solidFill>
                <a:latin typeface="Calibri" pitchFamily="2" panose="02020603050405020304"/>
              </a:rPr>
              <a:t>Appeals &amp; Grievances </a:t>
            </a:r>
          </a:p>
          <a:p>
            <a:pPr marL="457200" marR="0" indent="274320" algn="just">
              <a:lnSpc>
                <a:spcPts val="1900"/>
              </a:lnSpc>
              <a:spcBef>
                <a:spcPts val="140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25">
                <a:solidFill>
                  <a:srgbClr val="000000"/>
                </a:solidFill>
                <a:latin typeface="Calibri" pitchFamily="2" panose="02020603050405020304"/>
              </a:rPr>
              <a:t>Claims </a:t>
            </a:r>
          </a:p>
          <a:p>
            <a:pPr marL="457200" marR="0" indent="274320" algn="just">
              <a:lnSpc>
                <a:spcPts val="1900"/>
              </a:lnSpc>
              <a:spcBef>
                <a:spcPts val="285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40">
                <a:solidFill>
                  <a:srgbClr val="000000"/>
                </a:solidFill>
                <a:latin typeface="Calibri" pitchFamily="2" panose="02020603050405020304"/>
              </a:rPr>
              <a:t>Materials – letters, advertising, directories </a:t>
            </a:r>
          </a:p>
        </p:txBody>
      </p:sp>
      <p:sp>
        <p:nvSpPr>
          <p:cNvPr id="5" name=""/>
          <p:cNvSpPr/>
          <p:nvPr>
            <p:ph type="body" idx="10"/>
          </p:nvPr>
        </p:nvSpPr>
        <p:spPr>
          <a:xfrm>
            <a:off x="1316990" y="5181600"/>
            <a:ext cx="2712720" cy="11976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3655" rIns="0" bIns="0" anchor="t"/>
          <a:lstStyle/>
          <a:p>
            <a:pPr marL="457200" marR="0" indent="274320" algn="just">
              <a:lnSpc>
                <a:spcPts val="1900"/>
              </a:lnSpc>
              <a:spcAft>
                <a:spcPts val="0"/>
              </a:spcAft>
              <a:buFont typeface="Symbol"/>
              <a:buChar char="·"/>
            </a:pPr>
            <a:r>
              <a:rPr lang="en-US" sz="1800" spc="-55">
                <a:solidFill>
                  <a:srgbClr val="000000"/>
                </a:solidFill>
                <a:latin typeface="Calibri" pitchFamily="2" panose="02020603050405020304"/>
              </a:rPr>
              <a:t>Vendor and oversight </a:t>
            </a:r>
          </a:p>
          <a:p>
            <a:pPr marL="457200" marR="0" indent="274320" algn="just">
              <a:lnSpc>
                <a:spcPts val="1900"/>
              </a:lnSpc>
              <a:spcBef>
                <a:spcPts val="140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30">
                <a:solidFill>
                  <a:srgbClr val="000000"/>
                </a:solidFill>
                <a:latin typeface="Calibri" pitchFamily="2" panose="02020603050405020304"/>
              </a:rPr>
              <a:t>Reporting </a:t>
            </a:r>
          </a:p>
          <a:p>
            <a:pPr marL="457200" marR="0" indent="274320" algn="just">
              <a:lnSpc>
                <a:spcPts val="1900"/>
              </a:lnSpc>
              <a:spcBef>
                <a:spcPts val="265"/>
              </a:spcBef>
              <a:spcAft>
                <a:spcPts val="0"/>
              </a:spcAft>
              <a:buFont typeface="Symbol"/>
              <a:buChar char="·"/>
            </a:pPr>
            <a:r>
              <a:rPr lang="en-US" sz="1800" spc="-25">
                <a:solidFill>
                  <a:srgbClr val="000000"/>
                </a:solidFill>
                <a:latin typeface="Calibri" pitchFamily="2" panose="02020603050405020304"/>
              </a:rPr>
              <a:t>Audits </a:t>
            </a:r>
          </a:p>
          <a:p>
            <a:pPr marL="0" marR="0" indent="274320" algn="just">
              <a:lnSpc>
                <a:spcPts val="2000"/>
              </a:lnSpc>
              <a:spcBef>
                <a:spcPts val="160"/>
              </a:spcBef>
              <a:spcAft>
                <a:spcPts val="810"/>
              </a:spcAft>
              <a:buFont typeface="Symbol"/>
              <a:buChar char="·"/>
            </a:pPr>
            <a:r>
              <a:rPr lang="en-US" sz="1800" spc="-30">
                <a:solidFill>
                  <a:srgbClr val="000000"/>
                </a:solidFill>
                <a:latin typeface="Calibri" pitchFamily="2" panose="02020603050405020304"/>
              </a:rPr>
              <a:t>Compliance </a:t>
            </a:r>
          </a:p>
        </p:txBody>
      </p:sp>
      <p:sp>
        <p:nvSpPr>
          <p:cNvPr id="8" name=""/>
          <p:cNvSpPr/>
          <p:nvPr>
            <p:ph type="body" idx="10"/>
          </p:nvPr>
        </p:nvSpPr>
        <p:spPr>
          <a:xfrm>
            <a:off x="7473950" y="3410585"/>
            <a:ext cx="2679065" cy="95123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1275" rIns="0" bIns="0" anchor="t"/>
          <a:lstStyle/>
          <a:p>
            <a:pPr marL="0" marR="0" indent="0" algn="l">
              <a:lnSpc>
                <a:spcPts val="2800"/>
              </a:lnSpc>
              <a:spcAft>
                <a:spcPts val="0"/>
              </a:spcAft>
            </a:pPr>
            <a:r>
              <a:rPr lang="en-US" sz="2800" spc="-60">
                <a:solidFill>
                  <a:srgbClr val="000000"/>
                </a:solidFill>
                <a:latin typeface="Calibri" pitchFamily="2" panose="02020603050405020304"/>
              </a:rPr>
              <a:t>Meeting Basic Plan </a:t>
            </a:r>
          </a:p>
          <a:p>
            <a:pPr marL="0" marR="0" indent="0" algn="ctr">
              <a:lnSpc>
                <a:spcPts val="2800"/>
              </a:lnSpc>
              <a:spcBef>
                <a:spcPts val="1450"/>
              </a:spcBef>
              <a:spcAft>
                <a:spcPts val="20"/>
              </a:spcAft>
            </a:pPr>
            <a:r>
              <a:rPr lang="en-US" sz="2800" spc="-30">
                <a:solidFill>
                  <a:srgbClr val="000000"/>
                </a:solidFill>
                <a:latin typeface="Calibri" pitchFamily="2" panose="02020603050405020304"/>
              </a:rPr>
              <a:t>Requirements </a:t>
            </a:r>
          </a:p>
        </p:txBody>
      </p:sp>
      <p:sp>
        <p:nvSpPr>
          <p:cNvPr id="11" name=""/>
          <p:cNvSpPr/>
          <p:nvPr>
            <p:ph type="body" idx="10"/>
          </p:nvPr>
        </p:nvSpPr>
        <p:spPr>
          <a:xfrm>
            <a:off x="4029710" y="5181600"/>
            <a:ext cx="6035040" cy="119761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277495" rIns="0" bIns="0" anchor="t"/>
          <a:lstStyle/>
          <a:p>
            <a:pPr marL="0" marR="0" indent="0" algn="r">
              <a:lnSpc>
                <a:spcPts val="2400"/>
              </a:lnSpc>
              <a:spcAft>
                <a:spcPts val="4750"/>
              </a:spcAft>
            </a:pPr>
            <a:r>
              <a:rPr lang="en-US" sz="2350" spc="10">
                <a:solidFill>
                  <a:srgbClr val="A71930"/>
                </a:solidFill>
                <a:latin typeface="Calibri" pitchFamily="2" panose="02020603050405020304"/>
              </a:rPr>
              <a:t>Building a Strong Infrastructure = Quality </a:t>
            </a:r>
          </a:p>
        </p:txBody>
      </p:sp>
      <p:cxnSp>
        <p:nvCxnSpPr>
          <p:cNvPr id="12" name=""/>
          <p:cNvCxnSpPr/>
          <p:nvPr/>
        </p:nvCxnSpPr>
        <p:spPr>
          <a:xfrm>
            <a:off x="1069975" y="1234440"/>
            <a:ext cx="8159750" cy="0"/>
          </a:xfrm>
          <a:prstGeom prst="line">
            <a:avLst/>
          </a:prstGeom>
          <a:ln w="27305" cmpd="sng">
            <a:solidFill>
              <a:srgbClr val="1F4E79"/>
            </a:solidFill>
          </a:ln>
        </p:spPr>
      </p:cxnSp>
    </p:spTree>
  </p:cSld>
  <p:clrMapOvr>
    <a:masterClrMapping/>
  </p:clrMapOvr>
</p:sld>
</file>

<file path=ppt/slides/slide7.xml><?xml version="1.0" encoding="utf-8"?>
<p:sld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rgbClr val="3D256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>
            <p:ph type="body" idx="10"/>
          </p:nvPr>
        </p:nvSpPr>
        <p:spPr>
          <a:xfrm>
            <a:off x="475615" y="478790"/>
            <a:ext cx="11240770" cy="5900420"/>
          </a:xfrm>
          <a:prstGeom prst="rect">
            <a:avLst/>
          </a:prstGeom>
          <a:solidFill>
            <a:srgbClr val="FFFFFF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/>
            <a:r>
              <a:rPr lang="en-US"/>
              <a:t/>
            </a:r>
          </a:p>
        </p:txBody>
      </p:sp>
      <p:pic>
        <p:nvPicPr>
          <p:cNvPr id="6" name=""/>
          <p:cNvPicPr/>
          <p:nvPr/>
        </p:nvPicPr>
        <p:blipFill>
          <a:blip r:embed="prId15"/>
          <a:stretch>
            <a:fillRect/>
          </a:stretch>
        </p:blipFill>
        <p:spPr>
          <a:xfrm>
            <a:off x="3886200" y="4352290"/>
            <a:ext cx="7397750" cy="1874520"/>
          </a:xfrm>
          <a:prstGeom prst="rect">
            <a:avLst/>
          </a:prstGeom>
        </p:spPr>
      </p:pic>
      <p:sp>
        <p:nvSpPr>
          <p:cNvPr id="3" name=""/>
          <p:cNvSpPr/>
          <p:nvPr>
            <p:ph type="body" idx="10"/>
          </p:nvPr>
        </p:nvSpPr>
        <p:spPr>
          <a:xfrm>
            <a:off x="475615" y="631190"/>
            <a:ext cx="11118850" cy="655320"/>
          </a:xfrm>
          <a:prstGeom prst="rect">
            <a:avLst/>
          </a:prstGeom>
          <a:noFill/>
          <a:ln w="8890" cmpd="sng">
            <a:solidFill>
              <a:srgbClr val="44546A"/>
            </a:solidFill>
            <a:prstDash val="solid"/>
          </a:ln>
        </p:spPr>
        <p:txBody>
          <a:bodyPr vert="horz" lIns="0" tIns="89535" rIns="0" bIns="0" anchor="t"/>
          <a:lstStyle/>
          <a:p>
            <a:pPr marL="182880" marR="0" indent="0" algn="l">
              <a:lnSpc>
                <a:spcPts val="3300"/>
              </a:lnSpc>
              <a:spcAft>
                <a:spcPts val="1005"/>
              </a:spcAft>
            </a:pPr>
            <a:r>
              <a:rPr lang="en-US" sz="3150" b="1" spc="0">
                <a:solidFill>
                  <a:srgbClr val="203864"/>
                </a:solidFill>
                <a:latin typeface="Calibri" pitchFamily="2" panose="02020603050405020304"/>
              </a:rPr>
              <a:t>Regulatory Audits Agenda </a:t>
            </a:r>
          </a:p>
        </p:txBody>
      </p:sp>
      <p:sp>
        <p:nvSpPr>
          <p:cNvPr id="4" name=""/>
          <p:cNvSpPr/>
          <p:nvPr>
            <p:ph type="body" idx="10"/>
          </p:nvPr>
        </p:nvSpPr>
        <p:spPr>
          <a:xfrm>
            <a:off x="475615" y="1323340"/>
            <a:ext cx="11240770" cy="30289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88265" rIns="0" bIns="0" anchor="t">
            <a:normAutofit fontScale="85000"/>
          </a:bodyPr>
          <a:lstStyle/>
          <a:p>
            <a:pPr marL="182880" marR="0" indent="0" algn="just">
              <a:lnSpc>
                <a:spcPts val="3600"/>
              </a:lnSpc>
              <a:spcAft>
                <a:spcPts val="0"/>
              </a:spcAft>
            </a:pPr>
            <a:r>
              <a:rPr lang="en-US" sz="3550" spc="-20">
                <a:solidFill>
                  <a:srgbClr val="203864"/>
                </a:solidFill>
                <a:latin typeface="Verdana" pitchFamily="2" panose="02020603050405020304"/>
              </a:rPr>
              <a:t>&gt; </a:t>
            </a:r>
            <a:r>
              <a:rPr lang="en-US" sz="2800" spc="-20">
                <a:solidFill>
                  <a:srgbClr val="203864"/>
                </a:solidFill>
                <a:latin typeface="Calibri" pitchFamily="2" panose="02020603050405020304"/>
              </a:rPr>
              <a:t>The MA Program is a shared responsibility and accountability </a:t>
            </a:r>
          </a:p>
          <a:p>
            <a:pPr marL="182880" marR="0" indent="0" algn="just">
              <a:lnSpc>
                <a:spcPts val="3600"/>
              </a:lnSpc>
              <a:spcBef>
                <a:spcPts val="1280"/>
              </a:spcBef>
              <a:spcAft>
                <a:spcPts val="0"/>
              </a:spcAft>
            </a:pPr>
            <a:r>
              <a:rPr lang="en-US" sz="3550" spc="-15">
                <a:solidFill>
                  <a:srgbClr val="203864"/>
                </a:solidFill>
                <a:latin typeface="Verdana" pitchFamily="2" panose="02020603050405020304"/>
              </a:rPr>
              <a:t>&gt; </a:t>
            </a:r>
            <a:r>
              <a:rPr lang="en-US" sz="2800" spc="-15">
                <a:solidFill>
                  <a:srgbClr val="203864"/>
                </a:solidFill>
                <a:latin typeface="Calibri" pitchFamily="2" panose="02020603050405020304"/>
              </a:rPr>
              <a:t>So you </a:t>
            </a:r>
            <a:r>
              <a:rPr lang="en-US" sz="2750" i="1" spc="-15">
                <a:solidFill>
                  <a:srgbClr val="203864"/>
                </a:solidFill>
                <a:latin typeface="Calibri" pitchFamily="2" panose="02020603050405020304"/>
              </a:rPr>
              <a:t>really </a:t>
            </a:r>
            <a:r>
              <a:rPr lang="en-US" sz="2800" spc="-15">
                <a:solidFill>
                  <a:srgbClr val="203864"/>
                </a:solidFill>
                <a:latin typeface="Calibri" pitchFamily="2" panose="02020603050405020304"/>
              </a:rPr>
              <a:t>want to know what we think about CMS regulatory audits? </a:t>
            </a:r>
          </a:p>
          <a:p>
            <a:pPr marL="182880" marR="0" indent="0" algn="just">
              <a:lnSpc>
                <a:spcPts val="3600"/>
              </a:lnSpc>
              <a:spcBef>
                <a:spcPts val="1180"/>
              </a:spcBef>
              <a:spcAft>
                <a:spcPts val="0"/>
              </a:spcAft>
            </a:pPr>
            <a:r>
              <a:rPr lang="en-US" sz="3550" spc="-20">
                <a:solidFill>
                  <a:srgbClr val="203864"/>
                </a:solidFill>
                <a:latin typeface="Verdana" pitchFamily="2" panose="02020603050405020304"/>
              </a:rPr>
              <a:t>&gt; </a:t>
            </a:r>
            <a:r>
              <a:rPr lang="en-US" sz="2800" spc="-20">
                <a:solidFill>
                  <a:srgbClr val="203864"/>
                </a:solidFill>
                <a:latin typeface="Calibri" pitchFamily="2" panose="02020603050405020304"/>
              </a:rPr>
              <a:t>What well-defined, transparent regulatory audits accomplish </a:t>
            </a:r>
          </a:p>
          <a:p>
            <a:pPr marL="182880" marR="0" indent="0" algn="just">
              <a:lnSpc>
                <a:spcPts val="3600"/>
              </a:lnSpc>
              <a:spcBef>
                <a:spcPts val="1300"/>
              </a:spcBef>
              <a:spcAft>
                <a:spcPts val="0"/>
              </a:spcAft>
            </a:pPr>
            <a:r>
              <a:rPr lang="en-US" sz="3550" spc="-20">
                <a:solidFill>
                  <a:srgbClr val="203864"/>
                </a:solidFill>
                <a:latin typeface="Verdana" pitchFamily="2" panose="02020603050405020304"/>
              </a:rPr>
              <a:t>&gt; </a:t>
            </a:r>
            <a:r>
              <a:rPr lang="en-US" sz="2800" spc="-20">
                <a:solidFill>
                  <a:srgbClr val="203864"/>
                </a:solidFill>
                <a:latin typeface="Calibri" pitchFamily="2" panose="02020603050405020304"/>
              </a:rPr>
              <a:t>Panel discussion: Our recommendations to improve the effectiveness </a:t>
            </a:r>
          </a:p>
          <a:p>
            <a:pPr marL="548640" marR="0" indent="0" algn="just">
              <a:lnSpc>
                <a:spcPts val="2800"/>
              </a:lnSpc>
              <a:spcBef>
                <a:spcPts val="295"/>
              </a:spcBef>
              <a:spcAft>
                <a:spcPts val="1705"/>
              </a:spcAft>
            </a:pPr>
            <a:r>
              <a:rPr lang="en-US" sz="2800" spc="-10">
                <a:solidFill>
                  <a:srgbClr val="203864"/>
                </a:solidFill>
                <a:latin typeface="Calibri" pitchFamily="2" panose="02020603050405020304"/>
              </a:rPr>
              <a:t>and value of regulatory audits 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rgbClr val="3D256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>
            <p:ph type="body" idx="10"/>
          </p:nvPr>
        </p:nvSpPr>
        <p:spPr>
          <a:xfrm>
            <a:off x="475615" y="478790"/>
            <a:ext cx="11240770" cy="5900420"/>
          </a:xfrm>
          <a:prstGeom prst="rect">
            <a:avLst/>
          </a:prstGeom>
          <a:solidFill>
            <a:srgbClr val="FFFFFF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/>
            <a:r>
              <a:rPr lang="en-US"/>
              <a:t/>
            </a:r>
          </a:p>
        </p:txBody>
      </p:sp>
      <p:pic>
        <p:nvPicPr>
          <p:cNvPr id="7" name=""/>
          <p:cNvPicPr/>
          <p:nvPr/>
        </p:nvPicPr>
        <p:blipFill>
          <a:blip r:embed="prId16"/>
          <a:stretch>
            <a:fillRect/>
          </a:stretch>
        </p:blipFill>
        <p:spPr>
          <a:xfrm>
            <a:off x="682625" y="6169025"/>
            <a:ext cx="48895" cy="48895"/>
          </a:xfrm>
          <a:prstGeom prst="rect">
            <a:avLst/>
          </a:prstGeom>
        </p:spPr>
      </p:pic>
      <p:pic>
        <p:nvPicPr>
          <p:cNvPr id="9" name=""/>
          <p:cNvPicPr/>
          <p:nvPr/>
        </p:nvPicPr>
        <p:blipFill>
          <a:blip r:embed="prId17"/>
          <a:stretch>
            <a:fillRect/>
          </a:stretch>
        </p:blipFill>
        <p:spPr>
          <a:xfrm>
            <a:off x="10378440" y="5513705"/>
            <a:ext cx="911225" cy="594360"/>
          </a:xfrm>
          <a:prstGeom prst="rect">
            <a:avLst/>
          </a:prstGeom>
        </p:spPr>
      </p:pic>
      <p:sp>
        <p:nvSpPr>
          <p:cNvPr id="3" name=""/>
          <p:cNvSpPr/>
          <p:nvPr>
            <p:ph type="body" idx="10"/>
          </p:nvPr>
        </p:nvSpPr>
        <p:spPr>
          <a:xfrm>
            <a:off x="728345" y="631190"/>
            <a:ext cx="10375900" cy="535940"/>
          </a:xfrm>
          <a:prstGeom prst="rect">
            <a:avLst/>
          </a:prstGeom>
          <a:noFill/>
          <a:ln w="8890" cmpd="sng">
            <a:solidFill>
              <a:srgbClr val="203864"/>
            </a:solidFill>
            <a:prstDash val="solid"/>
          </a:ln>
        </p:spPr>
        <p:txBody>
          <a:bodyPr vert="horz" lIns="0" tIns="78105" rIns="0" bIns="0" anchor="t"/>
          <a:lstStyle/>
          <a:p>
            <a:pPr marL="91440" marR="0" indent="0" algn="l">
              <a:lnSpc>
                <a:spcPts val="2800"/>
              </a:lnSpc>
              <a:spcAft>
                <a:spcPts val="575"/>
              </a:spcAft>
            </a:pPr>
            <a:r>
              <a:rPr lang="en-US" sz="2750" b="1" spc="15">
                <a:solidFill>
                  <a:srgbClr val="203864"/>
                </a:solidFill>
                <a:latin typeface="Calibri" pitchFamily="2" panose="02020603050405020304"/>
              </a:rPr>
              <a:t>Medicare Advantage is a Shared Responsibility and Accountability </a:t>
            </a:r>
          </a:p>
        </p:txBody>
      </p:sp>
      <p:sp>
        <p:nvSpPr>
          <p:cNvPr id="4" name=""/>
          <p:cNvSpPr/>
          <p:nvPr>
            <p:ph type="body" idx="10"/>
          </p:nvPr>
        </p:nvSpPr>
        <p:spPr>
          <a:xfrm>
            <a:off x="871855" y="1241425"/>
            <a:ext cx="10172700" cy="34429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6230" rIns="0" bIns="0" anchor="t">
            <a:normAutofit fontScale="55000"/>
          </a:bodyPr>
          <a:lstStyle/>
          <a:p>
            <a:pPr marL="0" marR="0" indent="0" algn="just">
              <a:lnSpc>
                <a:spcPts val="2800"/>
              </a:lnSpc>
              <a:spcAft>
                <a:spcPts val="0"/>
              </a:spcAft>
            </a:pPr>
            <a:r>
              <a:rPr lang="en-US" sz="4700" spc="5">
                <a:solidFill>
                  <a:srgbClr val="000000"/>
                </a:solidFill>
                <a:latin typeface="Arial Narrow" pitchFamily="2" panose="02020603050405020304"/>
              </a:rPr>
              <a:t>•• </a:t>
            </a:r>
            <a:r>
              <a:rPr lang="en-US" sz="2350" spc="5">
                <a:solidFill>
                  <a:srgbClr val="000000"/>
                </a:solidFill>
                <a:latin typeface="Calibri" pitchFamily="2" panose="02020603050405020304"/>
              </a:rPr>
              <a:t>We read the newspapers and industry reports and are well aware of the intense </a:t>
            </a:r>
          </a:p>
          <a:p>
            <a:pPr marL="320040" marR="0" indent="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50" spc="10">
                <a:solidFill>
                  <a:srgbClr val="000000"/>
                </a:solidFill>
                <a:latin typeface="Calibri" pitchFamily="2" panose="02020603050405020304"/>
              </a:rPr>
              <a:t>scrutiny and focus upon the MA Program. </a:t>
            </a:r>
          </a:p>
          <a:p>
            <a:pPr marL="0" marR="0" indent="0" algn="just">
              <a:lnSpc>
                <a:spcPts val="2800"/>
              </a:lnSpc>
              <a:spcBef>
                <a:spcPts val="3505"/>
              </a:spcBef>
              <a:spcAft>
                <a:spcPts val="0"/>
              </a:spcAft>
            </a:pPr>
            <a:r>
              <a:rPr lang="en-US" sz="4700" spc="15">
                <a:solidFill>
                  <a:srgbClr val="000000"/>
                </a:solidFill>
                <a:latin typeface="Arial Narrow" pitchFamily="2" panose="02020603050405020304"/>
              </a:rPr>
              <a:t>•• </a:t>
            </a:r>
            <a:r>
              <a:rPr lang="en-US" sz="2350" spc="15">
                <a:solidFill>
                  <a:srgbClr val="000000"/>
                </a:solidFill>
                <a:latin typeface="Calibri" pitchFamily="2" panose="02020603050405020304"/>
              </a:rPr>
              <a:t>We regard the MA Program as an excellent model for responding to Medicare </a:t>
            </a:r>
          </a:p>
          <a:p>
            <a:pPr marL="320040" marR="0" indent="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50" spc="10">
                <a:solidFill>
                  <a:srgbClr val="000000"/>
                </a:solidFill>
                <a:latin typeface="Calibri" pitchFamily="2" panose="02020603050405020304"/>
              </a:rPr>
              <a:t>beneficiary preferences, introducing new benefits, and fostering innovations. </a:t>
            </a:r>
          </a:p>
          <a:p>
            <a:pPr marL="0" marR="0" indent="0" algn="just">
              <a:lnSpc>
                <a:spcPts val="2800"/>
              </a:lnSpc>
              <a:spcBef>
                <a:spcPts val="3435"/>
              </a:spcBef>
              <a:spcAft>
                <a:spcPts val="0"/>
              </a:spcAft>
            </a:pPr>
            <a:r>
              <a:rPr lang="en-US" sz="4700" spc="20">
                <a:solidFill>
                  <a:srgbClr val="000000"/>
                </a:solidFill>
                <a:latin typeface="Arial Narrow" pitchFamily="2" panose="02020603050405020304"/>
              </a:rPr>
              <a:t>•• </a:t>
            </a:r>
            <a:r>
              <a:rPr lang="en-US" sz="2350" spc="20">
                <a:solidFill>
                  <a:srgbClr val="000000"/>
                </a:solidFill>
                <a:latin typeface="Calibri" pitchFamily="2" panose="02020603050405020304"/>
              </a:rPr>
              <a:t>We are fully committed to seeing the MA Program succeed in delivering value-</a:t>
            </a:r>
            <a:r>
              <a:rPr lang="en-US" sz="100">
                <a:solidFill>
                  <a:srgbClr val="000000"/>
                </a:solidFill>
                <a:latin typeface="Calibri" pitchFamily="2" panose="02020603050405020304"/>
              </a:rPr>
              <a:t> </a:t>
            </a:r>
          </a:p>
          <a:p>
            <a:pPr marL="320040" marR="0" indent="0" algn="just">
              <a:lnSpc>
                <a:spcPts val="2400"/>
              </a:lnSpc>
              <a:spcBef>
                <a:spcPts val="0"/>
              </a:spcBef>
              <a:spcAft>
                <a:spcPts val="2110"/>
              </a:spcAft>
            </a:pPr>
            <a:r>
              <a:rPr lang="en-US" sz="2350" spc="10">
                <a:solidFill>
                  <a:srgbClr val="000000"/>
                </a:solidFill>
                <a:latin typeface="Calibri" pitchFamily="2" panose="02020603050405020304"/>
              </a:rPr>
              <a:t>based care that achieves quality outcomes with high beneficiary satisfaction. </a:t>
            </a:r>
          </a:p>
        </p:txBody>
      </p:sp>
      <p:graphicFrame>
        <p:nvGraphicFramePr>
          <p:cNvPr id="6" name=""/>
          <p:cNvGraphicFramePr>
            <a:graphicFrameLocks noGrp="1"/>
          </p:cNvGraphicFramePr>
          <p:nvPr/>
        </p:nvGraphicFramePr>
        <p:xfrm>
          <a:off x="682625" y="4690745"/>
          <a:ext cx="9525000" cy="1694815"/>
        </p:xfrm>
        <a:graphic>
          <a:graphicData uri="http://schemas.openxmlformats.org/drawingml/2006/table">
            <a:tbl>
              <a:tblGrid>
                <a:gridCol w="9473565"/>
              </a:tblGrid>
              <a:tr h="20701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48895" cmpd="sng">
                      <a:solidFill>
                        <a:srgbClr val="000000"/>
                      </a:solidFill>
                      <a:prstDash val="solid"/>
                    </a:lnL>
                    <a:lnR w="6350" cmpd="dbl">
                      <a:solidFill>
                        <a:srgbClr val="000000"/>
                      </a:solidFill>
                      <a:prstDash val="solid"/>
                    </a:lnR>
                    <a:lnT w="6350" cmpd="dbl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F18A50"/>
                    </a:solidFill>
                  </a:tcPr>
                </a:tc>
              </a:tr>
              <a:tr h="173990">
                <a:tc>
                  <a:txBody>
                    <a:bodyPr vert="horz" anchor="t"/>
                    <a:lstStyle/>
                    <a:p>
                      <a:pPr marL="0" marR="2174240" indent="0" algn="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algn="l" pos="2788920"/>
                          <a:tab algn="l" pos="3337560"/>
                          <a:tab algn="l" pos="6995160"/>
                        </a:tabLst>
                      </a:pPr>
                      <a:r>
                        <a:rPr lang="en-US" sz="1800" spc="-25">
                          <a:solidFill>
                            <a:srgbClr val="FFFFFF"/>
                          </a:solidFill>
                          <a:latin typeface="Century Gothic" pitchFamily="2" panose="02020603050405020304"/>
                        </a:rPr>
                        <a:t>“Medicare </a:t>
                      </a:r>
                      <a:r>
                        <a:rPr lang="en-US" sz="1800" spc="-25">
                          <a:solidFill>
                            <a:srgbClr val="FFFFFF"/>
                          </a:solidFill>
                          <a:latin typeface="Century Gothic" pitchFamily="2" panose="02020603050405020304"/>
                        </a:rPr>
                        <a:t>is </a:t>
                      </a:r>
                      <a:r>
                        <a:rPr lang="en-US" sz="1800" spc="-25">
                          <a:solidFill>
                            <a:srgbClr val="FFFFFF"/>
                          </a:solidFill>
                          <a:latin typeface="Century Gothic" pitchFamily="2" panose="02020603050405020304"/>
                        </a:rPr>
                        <a:t>important </a:t>
                      </a:r>
                      <a:r>
                        <a:rPr lang="en-US" sz="1800" spc="-25">
                          <a:solidFill>
                            <a:srgbClr val="FFFFFF"/>
                          </a:solidFill>
                          <a:latin typeface="Century Gothic" pitchFamily="2" panose="02020603050405020304"/>
                        </a:rPr>
                        <a:t>for </a:t>
                      </a:r>
                    </a:p>
                    <a:p>
                      <a:pPr marL="0" marR="173990" indent="0" algn="r">
                        <a:lnSpc>
                          <a:spcPts val="500"/>
                        </a:lnSpc>
                        <a:spcBef>
                          <a:spcPts val="0"/>
                        </a:spcBef>
                        <a:spcAft>
                          <a:spcPts val="240"/>
                        </a:spcAft>
                        <a:tabLst>
                          <a:tab algn="l" pos="2971800"/>
                          <a:tab algn="l" pos="4480560"/>
                          <a:tab algn="l" pos="7360920"/>
                        </a:tabLst>
                      </a:pPr>
                      <a:r>
                        <a:rPr lang="en-US" sz="1800" spc="-25">
                          <a:solidFill>
                            <a:srgbClr val="FFFFFF"/>
                          </a:solidFill>
                          <a:latin typeface="Century Gothic" pitchFamily="2" panose="02020603050405020304"/>
                        </a:rPr>
                        <a:t>Advantage </a:t>
                      </a:r>
                      <a:r>
                        <a:rPr lang="en-US" sz="1800" spc="-25">
                          <a:solidFill>
                            <a:srgbClr val="FFFFFF"/>
                          </a:solidFill>
                          <a:latin typeface="Century Gothic" pitchFamily="2" panose="02020603050405020304"/>
                        </a:rPr>
                        <a:t>an </a:t>
                      </a:r>
                      <a:r>
                        <a:rPr lang="en-US" sz="1800" spc="-25">
                          <a:solidFill>
                            <a:srgbClr val="FFFFFF"/>
                          </a:solidFill>
                          <a:latin typeface="Century Gothic" pitchFamily="2" panose="02020603050405020304"/>
                        </a:rPr>
                        <a:t>component of choice </a:t>
                      </a:r>
                      <a:r>
                        <a:rPr lang="en-US" sz="1800" spc="-25">
                          <a:solidFill>
                            <a:srgbClr val="FFFFFF"/>
                          </a:solidFill>
                          <a:latin typeface="Century Gothic" pitchFamily="2" panose="02020603050405020304"/>
                        </a:rPr>
                        <a:t>Medicare-eligible </a:t>
                      </a:r>
                    </a:p>
                  </a:txBody>
                  <a:tcPr anchor="t" marL="0" marR="0" marT="0" marB="0">
                    <a:lnL w="48895" cmpd="sng">
                      <a:solidFill>
                        <a:srgbClr val="000000"/>
                      </a:solidFill>
                      <a:prstDash val="solid"/>
                    </a:lnL>
                    <a:lnR w="635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F38544"/>
                    </a:solidFill>
                  </a:tcPr>
                </a:tc>
              </a:tr>
              <a:tr h="176530"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0">
                          <a:solidFill>
                            <a:srgbClr val="FFFFFF"/>
                          </a:solidFill>
                          <a:latin typeface="Century Gothic" pitchFamily="2" panose="02020603050405020304"/>
                        </a:rPr>
                        <a:t>Americans...The intrinsic value of MA is that people enrolled in the program </a:t>
                      </a:r>
                    </a:p>
                  </a:txBody>
                  <a:tcPr anchor="ctr" marL="0" marR="0" marT="0" marB="0">
                    <a:lnL w="48895" cmpd="sng">
                      <a:solidFill>
                        <a:srgbClr val="000000"/>
                      </a:solidFill>
                      <a:prstDash val="solid"/>
                    </a:lnL>
                    <a:lnR w="635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F4823A"/>
                    </a:solidFill>
                  </a:tcPr>
                </a:tc>
              </a:tr>
              <a:tr h="173990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48895" cmpd="sng">
                      <a:solidFill>
                        <a:srgbClr val="000000"/>
                      </a:solidFill>
                      <a:prstDash val="solid"/>
                    </a:lnL>
                    <a:lnR w="635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F57E2F"/>
                    </a:solidFill>
                  </a:tcPr>
                </a:tc>
              </a:tr>
              <a:tr h="304800"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0">
                          <a:solidFill>
                            <a:srgbClr val="FFFFFF"/>
                          </a:solidFill>
                          <a:latin typeface="Century Gothic" pitchFamily="2" panose="02020603050405020304"/>
                        </a:rPr>
                        <a:t>receive coordinated care, thus improving their chances of staying healthy or </a:t>
                      </a:r>
                    </a:p>
                    <a:p>
                      <a:pPr marL="0" marR="3031490" indent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0">
                          <a:solidFill>
                            <a:srgbClr val="FFFFFF"/>
                          </a:solidFill>
                          <a:latin typeface="Century Gothic" pitchFamily="2" panose="02020603050405020304"/>
                        </a:rPr>
                        <a:t>from their illnesses.” </a:t>
                      </a:r>
                    </a:p>
                  </a:txBody>
                  <a:tcPr anchor="ctr" marL="0" marR="0" marT="0" marB="0">
                    <a:lnL w="48895" cmpd="sng">
                      <a:solidFill>
                        <a:srgbClr val="000000"/>
                      </a:solidFill>
                      <a:prstDash val="solid"/>
                    </a:lnL>
                    <a:lnR w="635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F37825"/>
                    </a:solidFill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 marL="0" marR="5203190" indent="0" algn="r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0">
                          <a:solidFill>
                            <a:srgbClr val="FFFFFF"/>
                          </a:solidFill>
                          <a:latin typeface="Century Gothic" pitchFamily="2" panose="02020603050405020304"/>
                        </a:rPr>
                        <a:t>recovering </a:t>
                      </a:r>
                    </a:p>
                  </a:txBody>
                  <a:tcPr anchor="ctr" marL="0" marR="0" marT="0" marB="0">
                    <a:lnL w="48895" cmpd="sng">
                      <a:solidFill>
                        <a:srgbClr val="000000"/>
                      </a:solidFill>
                      <a:prstDash val="solid"/>
                    </a:lnL>
                    <a:lnR w="635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F7421"/>
                    </a:solidFill>
                  </a:tcPr>
                </a:tc>
              </a:tr>
              <a:tr h="161925">
                <a:tc>
                  <a:txBody>
                    <a:bodyPr vert="horz" anchor="t"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Calibri" pitchFamily="2" panose="02020603050405020304"/>
                        </a:rPr>
                        <a:t> </a:t>
                      </a:r>
                    </a:p>
                  </a:txBody>
                  <a:tcPr anchor="t" marL="0" marR="0" marT="0" marB="0">
                    <a:lnL w="48895" cmpd="sng">
                      <a:solidFill>
                        <a:srgbClr val="000000"/>
                      </a:solidFill>
                      <a:prstDash val="solid"/>
                    </a:lnL>
                    <a:lnR w="635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C711E"/>
                    </a:solidFill>
                  </a:tcPr>
                </a:tc>
              </a:tr>
              <a:tr h="176530">
                <a:tc>
                  <a:txBody>
                    <a:bodyPr vert="horz" anchor="t"/>
                    <a:lstStyle/>
                    <a:p>
                      <a:pPr marL="0" marR="0" indent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330"/>
                        </a:spcAft>
                      </a:pPr>
                      <a:r>
                        <a:rPr lang="en-US" sz="1800" spc="0">
                          <a:solidFill>
                            <a:srgbClr val="FFFFFF"/>
                          </a:solidFill>
                          <a:latin typeface="Calibri" pitchFamily="2" panose="02020603050405020304"/>
                        </a:rPr>
                        <a:t>Former Secretary of HHS (2009–2014) Kathleen Sebelius </a:t>
                      </a:r>
                    </a:p>
                  </a:txBody>
                  <a:tcPr anchor="t" marL="0" marR="0" marT="0" marB="0">
                    <a:lnL w="48895" cmpd="sng">
                      <a:solidFill>
                        <a:srgbClr val="000000"/>
                      </a:solidFill>
                      <a:prstDash val="solid"/>
                    </a:lnL>
                    <a:lnR w="635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  <a:solidFill>
                      <a:srgbClr val="E96E1B"/>
                    </a:solidFill>
                  </a:tcPr>
                </a:tc>
              </a:tr>
              <a:tr h="97790">
                <a:tc>
                  <a:txBody>
                    <a:bodyPr vert="horz" anchor="t"/>
                    <a:lstStyle/>
                    <a:p>
                      <a:pPr/>
                      <a:r>
                        <a:rPr lang="en-US"/>
                        <a:t/>
                      </a:r>
                    </a:p>
                  </a:txBody>
                  <a:tcPr anchor="t" marL="0" marR="0" marT="0" marB="0">
                    <a:lnL w="48895" cmpd="sng">
                      <a:solidFill>
                        <a:srgbClr val="000000"/>
                      </a:solidFill>
                      <a:prstDash val="solid"/>
                    </a:lnL>
                    <a:lnR w="6350" cmpd="dbl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dbl">
                      <a:solidFill>
                        <a:srgbClr val="000000"/>
                      </a:solidFill>
                      <a:prstDash val="solid"/>
                    </a:lnB>
                    <a:solidFill>
                      <a:srgbClr val="CFA78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p:cSld>
    <p:bg>
      <p:bgPr>
        <a:solidFill>
          <a:srgbClr val="3D256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>
            <p:ph type="body" idx="10"/>
          </p:nvPr>
        </p:nvSpPr>
        <p:spPr>
          <a:xfrm>
            <a:off x="475615" y="478790"/>
            <a:ext cx="11240770" cy="5900420"/>
          </a:xfrm>
          <a:prstGeom prst="rect">
            <a:avLst/>
          </a:prstGeom>
          <a:solidFill>
            <a:srgbClr val="FFFFFF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/>
            <a:r>
              <a:rPr lang="en-US"/>
              <a:t/>
            </a:r>
          </a:p>
        </p:txBody>
      </p:sp>
      <p:pic>
        <p:nvPicPr>
          <p:cNvPr id="6" name=""/>
          <p:cNvPicPr/>
          <p:nvPr/>
        </p:nvPicPr>
        <p:blipFill>
          <a:blip r:embed="prId18"/>
          <a:stretch>
            <a:fillRect/>
          </a:stretch>
        </p:blipFill>
        <p:spPr>
          <a:xfrm>
            <a:off x="4660265" y="4343400"/>
            <a:ext cx="6629400" cy="1978025"/>
          </a:xfrm>
          <a:prstGeom prst="rect">
            <a:avLst/>
          </a:prstGeom>
        </p:spPr>
      </p:pic>
      <p:sp>
        <p:nvSpPr>
          <p:cNvPr id="3" name=""/>
          <p:cNvSpPr/>
          <p:nvPr>
            <p:ph type="body" idx="10"/>
          </p:nvPr>
        </p:nvSpPr>
        <p:spPr>
          <a:xfrm>
            <a:off x="728345" y="631190"/>
            <a:ext cx="8001000" cy="535940"/>
          </a:xfrm>
          <a:prstGeom prst="rect">
            <a:avLst/>
          </a:prstGeom>
          <a:noFill/>
          <a:ln w="8890" cmpd="sng">
            <a:solidFill>
              <a:srgbClr val="44546A"/>
            </a:solidFill>
            <a:prstDash val="solid"/>
          </a:ln>
        </p:spPr>
        <p:txBody>
          <a:bodyPr vert="horz" lIns="0" tIns="78105" rIns="0" bIns="0" anchor="t">
            <a:normAutofit fontScale="95000"/>
          </a:bodyPr>
          <a:lstStyle/>
          <a:p>
            <a:pPr marL="91440" marR="0" indent="0" algn="l">
              <a:lnSpc>
                <a:spcPts val="2800"/>
              </a:lnSpc>
              <a:spcAft>
                <a:spcPts val="575"/>
              </a:spcAft>
            </a:pPr>
            <a:r>
              <a:rPr lang="en-US" sz="2750" b="1" spc="35">
                <a:solidFill>
                  <a:srgbClr val="203864"/>
                </a:solidFill>
                <a:latin typeface="Calibri" pitchFamily="2" panose="02020603050405020304"/>
              </a:rPr>
              <a:t>What we </a:t>
            </a:r>
            <a:r>
              <a:rPr lang="en-US" sz="2750" b="1" i="1" spc="35">
                <a:solidFill>
                  <a:srgbClr val="203864"/>
                </a:solidFill>
                <a:latin typeface="Calibri" pitchFamily="2" panose="02020603050405020304"/>
              </a:rPr>
              <a:t>really do think </a:t>
            </a:r>
            <a:r>
              <a:rPr lang="en-US" sz="2750" b="1" spc="35">
                <a:solidFill>
                  <a:srgbClr val="203864"/>
                </a:solidFill>
                <a:latin typeface="Calibri" pitchFamily="2" panose="02020603050405020304"/>
              </a:rPr>
              <a:t>about Regulatory Audits </a:t>
            </a:r>
          </a:p>
        </p:txBody>
      </p:sp>
      <p:sp>
        <p:nvSpPr>
          <p:cNvPr id="4" name=""/>
          <p:cNvSpPr/>
          <p:nvPr>
            <p:ph type="body" idx="10"/>
          </p:nvPr>
        </p:nvSpPr>
        <p:spPr>
          <a:xfrm>
            <a:off x="850265" y="1167765"/>
            <a:ext cx="10287000" cy="31756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58750" rIns="0" bIns="0" anchor="t"/>
          <a:lstStyle/>
          <a:p>
            <a:pPr marL="0" marR="0" indent="0" algn="just">
              <a:lnSpc>
                <a:spcPts val="2900"/>
              </a:lnSpc>
              <a:spcAft>
                <a:spcPts val="0"/>
              </a:spcAft>
            </a:pPr>
            <a:r>
              <a:rPr lang="en-US" sz="3600" spc="15">
                <a:solidFill>
                  <a:srgbClr val="000000"/>
                </a:solidFill>
                <a:latin typeface="Arial" pitchFamily="2" panose="02020603050405020304"/>
              </a:rPr>
              <a:t>+</a:t>
            </a:r>
            <a:r>
              <a:rPr lang="en-US" sz="2350" spc="15">
                <a:solidFill>
                  <a:srgbClr val="000000"/>
                </a:solidFill>
                <a:latin typeface="Calibri" pitchFamily="2" panose="02020603050405020304"/>
              </a:rPr>
              <a:t>They are an opportunity for MA plans to show how well we provide Medicare </a:t>
            </a:r>
          </a:p>
          <a:p>
            <a:pPr marL="274320" marR="0" indent="0" algn="just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50" spc="15">
                <a:solidFill>
                  <a:srgbClr val="000000"/>
                </a:solidFill>
                <a:latin typeface="Calibri" pitchFamily="2" panose="02020603050405020304"/>
              </a:rPr>
              <a:t>beneficiaries access to medical services and medications, and afford them the </a:t>
            </a:r>
          </a:p>
          <a:p>
            <a:pPr marL="274320" marR="0" indent="0" algn="just">
              <a:lnSpc>
                <a:spcPts val="2400"/>
              </a:lnSpc>
              <a:spcBef>
                <a:spcPts val="470"/>
              </a:spcBef>
              <a:spcAft>
                <a:spcPts val="0"/>
              </a:spcAft>
            </a:pPr>
            <a:r>
              <a:rPr lang="en-US" sz="2350" spc="5">
                <a:solidFill>
                  <a:srgbClr val="000000"/>
                </a:solidFill>
                <a:latin typeface="Calibri" pitchFamily="2" panose="02020603050405020304"/>
              </a:rPr>
              <a:t>rights and protections set by regulations. </a:t>
            </a:r>
          </a:p>
          <a:p>
            <a:pPr marL="0" marR="0" indent="0" algn="just">
              <a:lnSpc>
                <a:spcPts val="2900"/>
              </a:lnSpc>
              <a:spcBef>
                <a:spcPts val="1855"/>
              </a:spcBef>
              <a:spcAft>
                <a:spcPts val="0"/>
              </a:spcAft>
            </a:pPr>
            <a:r>
              <a:rPr lang="en-US" sz="3600" spc="10">
                <a:solidFill>
                  <a:srgbClr val="000000"/>
                </a:solidFill>
                <a:latin typeface="Arial" pitchFamily="2" panose="02020603050405020304"/>
              </a:rPr>
              <a:t>+</a:t>
            </a:r>
            <a:r>
              <a:rPr lang="en-US" sz="2350" spc="10">
                <a:solidFill>
                  <a:srgbClr val="000000"/>
                </a:solidFill>
                <a:latin typeface="Calibri" pitchFamily="2" panose="02020603050405020304"/>
              </a:rPr>
              <a:t>They are an important way to demonstrate to CMS, the OIG, Congress, and the </a:t>
            </a:r>
          </a:p>
          <a:p>
            <a:pPr marL="274320" marR="0" indent="0" algn="just">
              <a:lnSpc>
                <a:spcPts val="2400"/>
              </a:lnSpc>
              <a:spcBef>
                <a:spcPts val="5"/>
              </a:spcBef>
              <a:spcAft>
                <a:spcPts val="0"/>
              </a:spcAft>
            </a:pPr>
            <a:r>
              <a:rPr lang="en-US" sz="2350" spc="10">
                <a:solidFill>
                  <a:srgbClr val="000000"/>
                </a:solidFill>
                <a:latin typeface="Calibri" pitchFamily="2" panose="02020603050405020304"/>
              </a:rPr>
              <a:t>public at-large the value and strong outcomes achieved by MA plans. </a:t>
            </a:r>
          </a:p>
          <a:p>
            <a:pPr marL="0" marR="0" indent="0" algn="just">
              <a:lnSpc>
                <a:spcPts val="2900"/>
              </a:lnSpc>
              <a:spcBef>
                <a:spcPts val="1855"/>
              </a:spcBef>
              <a:spcAft>
                <a:spcPts val="0"/>
              </a:spcAft>
            </a:pPr>
            <a:r>
              <a:rPr lang="en-US" sz="3600" spc="15">
                <a:solidFill>
                  <a:srgbClr val="000000"/>
                </a:solidFill>
                <a:latin typeface="Arial" pitchFamily="2" panose="02020603050405020304"/>
              </a:rPr>
              <a:t>+</a:t>
            </a:r>
            <a:r>
              <a:rPr lang="en-US" sz="2350" spc="15">
                <a:solidFill>
                  <a:srgbClr val="000000"/>
                </a:solidFill>
                <a:latin typeface="Calibri" pitchFamily="2" panose="02020603050405020304"/>
              </a:rPr>
              <a:t>They are an essential component in building trust in the MA Program and its </a:t>
            </a:r>
          </a:p>
          <a:p>
            <a:pPr marL="274320" marR="0" indent="0" algn="just">
              <a:lnSpc>
                <a:spcPts val="2400"/>
              </a:lnSpc>
              <a:spcBef>
                <a:spcPts val="5"/>
              </a:spcBef>
              <a:spcAft>
                <a:spcPts val="1130"/>
              </a:spcAft>
            </a:pPr>
            <a:r>
              <a:rPr lang="en-US" sz="2350" spc="0">
                <a:solidFill>
                  <a:srgbClr val="000000"/>
                </a:solidFill>
                <a:latin typeface="Calibri" pitchFamily="2" panose="02020603050405020304"/>
              </a:rPr>
              <a:t>participating plans, and protecting the integrity of this popular, growing program. </a:t>
            </a:r>
          </a:p>
        </p:txBody>
      </p:sp>
    </p:spTree>
  </p:cSld>
  <p:clrMapOvr>
    <a:masterClrMapping/>
  </p:clrMapOvr>
</p:sld>
</file>

<file path=ppt/theme/theme.xml><?xml version="1.0" encoding="utf-8"?>
<a:theme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>
  <a:themeElements>
    <a:clrScheme name="Office">
      <a:dk1>
        <a:sysClr val="windowText"/>
      </a:dk1>
      <a:lt1>
        <a:sysClr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</a:theme>
</file>

<file path=docProps/core.xml><?xml version="1.0" encoding="utf-8"?>
<cp:coreProperties xmlns:p="http://schemas.openxmlformats.org/presentationml/2006/main" xmlns:r="http://schemas.openxmlformats.org/officeDocument/2006/relationships" xmlns:a="http://schemas.openxmlformats.org/drawingml/2006/main" xmlns:dc="http://purl.org/dc/elements/1.1/" xmlns:cp="http://schemas.openxmlformats.org/package/2006/metadata/core-properties"/>
</file>